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6" r:id="rId3"/>
    <p:sldMasterId id="2147483698" r:id="rId4"/>
    <p:sldMasterId id="2147483710" r:id="rId5"/>
    <p:sldMasterId id="2147483722" r:id="rId6"/>
  </p:sldMasterIdLst>
  <p:notesMasterIdLst>
    <p:notesMasterId r:id="rId50"/>
  </p:notesMasterIdLst>
  <p:handoutMasterIdLst>
    <p:handoutMasterId r:id="rId51"/>
  </p:handoutMasterIdLst>
  <p:sldIdLst>
    <p:sldId id="258" r:id="rId7"/>
    <p:sldId id="274" r:id="rId8"/>
    <p:sldId id="268" r:id="rId9"/>
    <p:sldId id="288" r:id="rId10"/>
    <p:sldId id="287" r:id="rId11"/>
    <p:sldId id="270" r:id="rId12"/>
    <p:sldId id="314" r:id="rId13"/>
    <p:sldId id="315" r:id="rId14"/>
    <p:sldId id="261" r:id="rId15"/>
    <p:sldId id="259" r:id="rId16"/>
    <p:sldId id="260" r:id="rId17"/>
    <p:sldId id="275" r:id="rId18"/>
    <p:sldId id="276" r:id="rId19"/>
    <p:sldId id="263" r:id="rId20"/>
    <p:sldId id="306" r:id="rId21"/>
    <p:sldId id="307" r:id="rId22"/>
    <p:sldId id="308" r:id="rId23"/>
    <p:sldId id="309" r:id="rId24"/>
    <p:sldId id="310" r:id="rId25"/>
    <p:sldId id="272" r:id="rId26"/>
    <p:sldId id="266" r:id="rId27"/>
    <p:sldId id="295" r:id="rId28"/>
    <p:sldId id="296" r:id="rId29"/>
    <p:sldId id="297" r:id="rId30"/>
    <p:sldId id="298" r:id="rId31"/>
    <p:sldId id="286" r:id="rId32"/>
    <p:sldId id="267" r:id="rId33"/>
    <p:sldId id="273" r:id="rId34"/>
    <p:sldId id="277" r:id="rId35"/>
    <p:sldId id="278" r:id="rId36"/>
    <p:sldId id="279" r:id="rId37"/>
    <p:sldId id="280" r:id="rId38"/>
    <p:sldId id="281" r:id="rId39"/>
    <p:sldId id="299" r:id="rId40"/>
    <p:sldId id="300" r:id="rId41"/>
    <p:sldId id="301" r:id="rId42"/>
    <p:sldId id="302" r:id="rId43"/>
    <p:sldId id="303" r:id="rId44"/>
    <p:sldId id="304" r:id="rId45"/>
    <p:sldId id="305" r:id="rId46"/>
    <p:sldId id="311" r:id="rId47"/>
    <p:sldId id="312" r:id="rId48"/>
    <p:sldId id="313"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4" autoAdjust="0"/>
  </p:normalViewPr>
  <p:slideViewPr>
    <p:cSldViewPr>
      <p:cViewPr varScale="1">
        <p:scale>
          <a:sx n="111" d="100"/>
          <a:sy n="111" d="100"/>
        </p:scale>
        <p:origin x="153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D0D2F8F9-368C-4D24-8E7A-C8F8A8A9A42A}" type="datetimeFigureOut">
              <a:rPr lang="en-US" smtClean="0"/>
              <a:t>9/15/2018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F90667E9-8FA7-457B-94F6-9CD13624E4A7}" type="slidenum">
              <a:rPr lang="en-US" smtClean="0"/>
              <a:t>‹#›</a:t>
            </a:fld>
            <a:endParaRPr lang="en-US"/>
          </a:p>
        </p:txBody>
      </p:sp>
    </p:spTree>
    <p:extLst>
      <p:ext uri="{BB962C8B-B14F-4D97-AF65-F5344CB8AC3E}">
        <p14:creationId xmlns:p14="http://schemas.microsoft.com/office/powerpoint/2010/main" val="1892304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F389958C-5462-4F00-B996-11D7C2B20AA0}" type="datetimeFigureOut">
              <a:rPr lang="en-US" smtClean="0"/>
              <a:t>9/15/2018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460C2BD6-B65A-46A5-92AB-F4D8DA7ECDFD}" type="slidenum">
              <a:rPr lang="en-US" smtClean="0"/>
              <a:t>‹#›</a:t>
            </a:fld>
            <a:endParaRPr lang="en-US"/>
          </a:p>
        </p:txBody>
      </p:sp>
    </p:spTree>
    <p:extLst>
      <p:ext uri="{BB962C8B-B14F-4D97-AF65-F5344CB8AC3E}">
        <p14:creationId xmlns:p14="http://schemas.microsoft.com/office/powerpoint/2010/main" val="225282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7373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7373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2FB02D48-CE0B-4C6C-8B2D-68EF834876D9}" type="slidenum">
              <a:rPr lang="en-US" sz="1200"/>
              <a:pPr eaLnBrk="1" hangingPunct="1"/>
              <a:t>1</a:t>
            </a:fld>
            <a:endParaRPr lang="en-US" sz="1200"/>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139529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849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849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E121E449-E867-4CEC-AE7F-5348F779593D}" type="slidenum">
              <a:rPr lang="en-US" sz="1200"/>
              <a:pPr eaLnBrk="1" hangingPunct="1"/>
              <a:t>10</a:t>
            </a:fld>
            <a:endParaRPr lang="en-US" sz="1200"/>
          </a:p>
        </p:txBody>
      </p:sp>
      <p:sp>
        <p:nvSpPr>
          <p:cNvPr id="8499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232943" indent="-232943"/>
            <a:r>
              <a:rPr lang="en-US" smtClean="0"/>
              <a:t>Note:</a:t>
            </a:r>
          </a:p>
          <a:p>
            <a:pPr marL="232943" indent="-232943">
              <a:buFontTx/>
              <a:buAutoNum type="arabicParenR"/>
            </a:pPr>
            <a:r>
              <a:rPr lang="en-US" smtClean="0"/>
              <a:t> The great variation across industries</a:t>
            </a:r>
          </a:p>
          <a:p>
            <a:pPr marL="232943" indent="-232943">
              <a:buFontTx/>
              <a:buAutoNum type="arabicParenR"/>
            </a:pPr>
            <a:r>
              <a:rPr lang="en-US" smtClean="0"/>
              <a:t> K/L ratio has risen over time as K stock has grown faster than L force.</a:t>
            </a:r>
          </a:p>
          <a:p>
            <a:pPr marL="232943" indent="-232943">
              <a:buFontTx/>
              <a:buAutoNum type="arabicParenR"/>
            </a:pPr>
            <a:r>
              <a:rPr lang="en-US" smtClean="0"/>
              <a:t> Ranking by industry little changed</a:t>
            </a:r>
          </a:p>
        </p:txBody>
      </p:sp>
    </p:spTree>
    <p:extLst>
      <p:ext uri="{BB962C8B-B14F-4D97-AF65-F5344CB8AC3E}">
        <p14:creationId xmlns:p14="http://schemas.microsoft.com/office/powerpoint/2010/main" val="409061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9216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9216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25F936BA-989C-4119-81F6-DB37E49E3064}" type="slidenum">
              <a:rPr lang="en-US" sz="1200"/>
              <a:pPr eaLnBrk="1" hangingPunct="1"/>
              <a:t>11</a:t>
            </a:fld>
            <a:endParaRPr lang="en-US" sz="1200"/>
          </a:p>
        </p:txBody>
      </p:sp>
    </p:spTree>
    <p:extLst>
      <p:ext uri="{BB962C8B-B14F-4D97-AF65-F5344CB8AC3E}">
        <p14:creationId xmlns:p14="http://schemas.microsoft.com/office/powerpoint/2010/main" val="122549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9421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9421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A436F561-BF96-4E89-B006-403DDD7C76CF}" type="slidenum">
              <a:rPr lang="en-US" sz="1200"/>
              <a:pPr eaLnBrk="1" hangingPunct="1"/>
              <a:t>12</a:t>
            </a:fld>
            <a:endParaRPr lang="en-US" sz="1200"/>
          </a:p>
        </p:txBody>
      </p:sp>
    </p:spTree>
    <p:extLst>
      <p:ext uri="{BB962C8B-B14F-4D97-AF65-F5344CB8AC3E}">
        <p14:creationId xmlns:p14="http://schemas.microsoft.com/office/powerpoint/2010/main" val="78430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9523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9523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027AAD4C-6CC7-401D-AA06-49A9465531AB}" type="slidenum">
              <a:rPr lang="en-US" sz="1200"/>
              <a:pPr eaLnBrk="1" hangingPunct="1"/>
              <a:t>13</a:t>
            </a:fld>
            <a:endParaRPr lang="en-US" sz="1200"/>
          </a:p>
        </p:txBody>
      </p:sp>
    </p:spTree>
    <p:extLst>
      <p:ext uri="{BB962C8B-B14F-4D97-AF65-F5344CB8AC3E}">
        <p14:creationId xmlns:p14="http://schemas.microsoft.com/office/powerpoint/2010/main" val="472122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1264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1264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8FADB164-C0EF-45D1-BCDB-7319748918B8}" type="slidenum">
              <a:rPr lang="en-US" sz="1200"/>
              <a:pPr eaLnBrk="1" hangingPunct="1"/>
              <a:t>14</a:t>
            </a:fld>
            <a:endParaRPr lang="en-US" sz="1200"/>
          </a:p>
        </p:txBody>
      </p:sp>
      <p:sp>
        <p:nvSpPr>
          <p:cNvPr id="11264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“Countries tend to export goods whose production is intensive in factors with which they are abundantly endowed.” page 76 Krugman &amp; Obstfeld</a:t>
            </a:r>
          </a:p>
          <a:p>
            <a:endParaRPr lang="en-US" smtClean="0"/>
          </a:p>
          <a:p>
            <a:pPr>
              <a:spcBef>
                <a:spcPct val="70000"/>
              </a:spcBef>
            </a:pPr>
            <a:r>
              <a:rPr lang="en-US" smtClean="0"/>
              <a:t>A country will have comparative advantage in, and therefore will export, that good whose production is intensive in the factor with which that country is relatively well endowed.</a:t>
            </a:r>
          </a:p>
          <a:p>
            <a:pPr lvl="1">
              <a:spcBef>
                <a:spcPct val="70000"/>
              </a:spcBef>
            </a:pPr>
            <a:r>
              <a:rPr lang="en-US" sz="900"/>
              <a:t>Page 94, </a:t>
            </a:r>
            <a:r>
              <a:rPr lang="en-US" sz="700"/>
              <a:t>(5</a:t>
            </a:r>
            <a:r>
              <a:rPr lang="en-US" sz="700" baseline="30000"/>
              <a:t>th</a:t>
            </a:r>
            <a:r>
              <a:rPr lang="en-US" sz="700"/>
              <a:t> edition)</a:t>
            </a:r>
            <a:r>
              <a:rPr lang="en-US" sz="900"/>
              <a:t> Husted &amp; Melvin</a:t>
            </a:r>
          </a:p>
          <a:p>
            <a:endParaRPr lang="en-US" smtClean="0"/>
          </a:p>
        </p:txBody>
      </p:sp>
    </p:spTree>
    <p:extLst>
      <p:ext uri="{BB962C8B-B14F-4D97-AF65-F5344CB8AC3E}">
        <p14:creationId xmlns:p14="http://schemas.microsoft.com/office/powerpoint/2010/main" val="3440545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9253939E-DE62-47BB-B134-7A366903B7C2}" type="slidenum">
              <a:rPr lang="en-US" altLang="en-US" sz="1200" b="0">
                <a:solidFill>
                  <a:prstClr val="black"/>
                </a:solidFill>
              </a:rPr>
              <a:pPr eaLnBrk="1" hangingPunct="1"/>
              <a:t>15</a:t>
            </a:fld>
            <a:endParaRPr lang="en-US" altLang="en-US" sz="1200" b="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81977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E4AEA054-2ED2-4645-9A5F-90D20E424BE3}" type="slidenum">
              <a:rPr lang="en-US" altLang="en-US" sz="1200" b="0">
                <a:solidFill>
                  <a:prstClr val="black"/>
                </a:solidFill>
              </a:rPr>
              <a:pPr eaLnBrk="1" hangingPunct="1"/>
              <a:t>16</a:t>
            </a:fld>
            <a:endParaRPr lang="en-US" altLang="en-US" sz="1200" b="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210714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62213C1B-C3A3-411B-82A6-F2450D8648E6}" type="slidenum">
              <a:rPr lang="en-US" altLang="en-US" sz="1200" b="0">
                <a:solidFill>
                  <a:prstClr val="black"/>
                </a:solidFill>
              </a:rPr>
              <a:pPr eaLnBrk="1" hangingPunct="1"/>
              <a:t>17</a:t>
            </a:fld>
            <a:endParaRPr lang="en-US" altLang="en-US" sz="1200" b="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19197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FA32FB31-30BC-4F9B-A5CA-B3FB90F4AF09}" type="slidenum">
              <a:rPr lang="en-US" altLang="en-US" sz="1200" b="0">
                <a:solidFill>
                  <a:prstClr val="black"/>
                </a:solidFill>
              </a:rPr>
              <a:pPr eaLnBrk="1" hangingPunct="1"/>
              <a:t>18</a:t>
            </a:fld>
            <a:endParaRPr lang="en-US" altLang="en-US" sz="1200" b="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319396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FC5BF6CD-4EA5-4F64-A223-9071685CA8EE}" type="slidenum">
              <a:rPr lang="en-US" altLang="en-US" sz="1200" b="0">
                <a:solidFill>
                  <a:prstClr val="black"/>
                </a:solidFill>
              </a:rPr>
              <a:pPr eaLnBrk="1" hangingPunct="1"/>
              <a:t>19</a:t>
            </a:fld>
            <a:endParaRPr lang="en-US" altLang="en-US" sz="1200" b="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33531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7475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7475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A1012C23-9AF7-49E3-B7BD-1FEE6498DFF9}" type="slidenum">
              <a:rPr lang="en-US" sz="1200"/>
              <a:pPr eaLnBrk="1" hangingPunct="1"/>
              <a:t>2</a:t>
            </a:fld>
            <a:endParaRPr lang="en-US" sz="1200"/>
          </a:p>
        </p:txBody>
      </p:sp>
    </p:spTree>
    <p:extLst>
      <p:ext uri="{BB962C8B-B14F-4D97-AF65-F5344CB8AC3E}">
        <p14:creationId xmlns:p14="http://schemas.microsoft.com/office/powerpoint/2010/main" val="64194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3517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3517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26D38A8F-07BE-40B4-A860-648759D5D40C}" type="slidenum">
              <a:rPr lang="en-US" sz="1200"/>
              <a:pPr eaLnBrk="1" hangingPunct="1"/>
              <a:t>20</a:t>
            </a:fld>
            <a:endParaRPr lang="en-US" sz="1200"/>
          </a:p>
        </p:txBody>
      </p:sp>
      <p:sp>
        <p:nvSpPr>
          <p:cNvPr id="13517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“Owners of a country’s abundant resources gain from trade, but owners of a country’s scarce resources lose.” page 77, </a:t>
            </a:r>
            <a:r>
              <a:rPr lang="en-US" dirty="0" err="1" smtClean="0"/>
              <a:t>Krugman</a:t>
            </a:r>
            <a:r>
              <a:rPr lang="en-US" dirty="0" smtClean="0"/>
              <a:t> &amp; </a:t>
            </a:r>
            <a:r>
              <a:rPr lang="en-US" dirty="0" err="1" smtClean="0"/>
              <a:t>Obstfeld</a:t>
            </a:r>
            <a:r>
              <a:rPr lang="en-US" dirty="0" smtClean="0"/>
              <a:t>.</a:t>
            </a:r>
          </a:p>
          <a:p>
            <a:endParaRPr lang="en-US" dirty="0" smtClean="0"/>
          </a:p>
          <a:p>
            <a:pPr>
              <a:spcBef>
                <a:spcPct val="70000"/>
              </a:spcBef>
            </a:pPr>
            <a:r>
              <a:rPr lang="en-US" dirty="0" smtClean="0"/>
              <a:t>Free international trade benefits the abundant resource and harms the scarce resource.</a:t>
            </a:r>
          </a:p>
          <a:p>
            <a:pPr lvl="1">
              <a:spcBef>
                <a:spcPct val="70000"/>
              </a:spcBef>
            </a:pPr>
            <a:r>
              <a:rPr lang="en-US" dirty="0" smtClean="0"/>
              <a:t>Page 105, Husted &amp; Melvin</a:t>
            </a:r>
          </a:p>
        </p:txBody>
      </p:sp>
    </p:spTree>
    <p:extLst>
      <p:ext uri="{BB962C8B-B14F-4D97-AF65-F5344CB8AC3E}">
        <p14:creationId xmlns:p14="http://schemas.microsoft.com/office/powerpoint/2010/main" val="2789441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2800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2800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BE75C4AA-3F56-406F-A314-BBF7D30DC9F7}" type="slidenum">
              <a:rPr lang="en-US" sz="1200"/>
              <a:pPr eaLnBrk="1" hangingPunct="1"/>
              <a:t>21</a:t>
            </a:fld>
            <a:endParaRPr lang="en-US" sz="1200"/>
          </a:p>
        </p:txBody>
      </p:sp>
    </p:spTree>
    <p:extLst>
      <p:ext uri="{BB962C8B-B14F-4D97-AF65-F5344CB8AC3E}">
        <p14:creationId xmlns:p14="http://schemas.microsoft.com/office/powerpoint/2010/main" val="181269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DD1D91C1-BEC9-4BE8-A2D2-B1C71520F55B}" type="slidenum">
              <a:rPr lang="en-US" altLang="en-US" sz="1200" b="0">
                <a:solidFill>
                  <a:prstClr val="black"/>
                </a:solidFill>
              </a:rPr>
              <a:pPr eaLnBrk="1" hangingPunct="1"/>
              <a:t>22</a:t>
            </a:fld>
            <a:endParaRPr lang="en-US" altLang="en-US" sz="1200" b="0">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132908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16EB9D3B-0CAF-4340-91A3-EA0123793C62}" type="slidenum">
              <a:rPr lang="en-US" altLang="en-US" sz="1200" b="0">
                <a:solidFill>
                  <a:prstClr val="black"/>
                </a:solidFill>
              </a:rPr>
              <a:pPr eaLnBrk="1" hangingPunct="1"/>
              <a:t>23</a:t>
            </a:fld>
            <a:endParaRPr lang="en-US" altLang="en-US" sz="1200" b="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81887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B8802F63-2D8F-46CF-A588-634185E92A70}" type="slidenum">
              <a:rPr lang="en-US" altLang="en-US" sz="1200" b="0">
                <a:solidFill>
                  <a:prstClr val="black"/>
                </a:solidFill>
              </a:rPr>
              <a:pPr eaLnBrk="1" hangingPunct="1"/>
              <a:t>24</a:t>
            </a:fld>
            <a:endParaRPr lang="en-US" altLang="en-US" sz="1200" b="0">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065017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3751C788-09D6-45CC-8C62-20FCB744D3E1}" type="slidenum">
              <a:rPr lang="en-US" altLang="en-US" sz="1200" b="0">
                <a:solidFill>
                  <a:prstClr val="black"/>
                </a:solidFill>
              </a:rPr>
              <a:pPr eaLnBrk="1" hangingPunct="1"/>
              <a:t>25</a:t>
            </a:fld>
            <a:endParaRPr lang="en-US" altLang="en-US" sz="1200" b="0">
              <a:solidFill>
                <a:prstClr val="black"/>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3354769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EA2B3D16-7A06-4499-ADA8-4770FAE7ED29}" type="slidenum">
              <a:rPr lang="en-US" smtClean="0"/>
              <a:pPr/>
              <a:t>26</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8569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2902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2902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5D001907-D400-440E-84D6-EEB1DC934177}" type="slidenum">
              <a:rPr lang="en-US" sz="1200"/>
              <a:pPr eaLnBrk="1" hangingPunct="1"/>
              <a:t>27</a:t>
            </a:fld>
            <a:endParaRPr lang="en-US" sz="1200"/>
          </a:p>
        </p:txBody>
      </p:sp>
    </p:spTree>
    <p:extLst>
      <p:ext uri="{BB962C8B-B14F-4D97-AF65-F5344CB8AC3E}">
        <p14:creationId xmlns:p14="http://schemas.microsoft.com/office/powerpoint/2010/main" val="1561742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CD1A5BA2-B611-40C8-88DB-CEC3737CDD8A}" type="slidenum">
              <a:rPr lang="en-US" sz="1200"/>
              <a:pPr eaLnBrk="1" hangingPunct="1"/>
              <a:t>28</a:t>
            </a:fld>
            <a:endParaRPr lang="en-US" sz="1200"/>
          </a:p>
        </p:txBody>
      </p:sp>
      <p:sp>
        <p:nvSpPr>
          <p:cNvPr id="13619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lvl="1">
              <a:spcBef>
                <a:spcPct val="70000"/>
              </a:spcBef>
            </a:pPr>
            <a:r>
              <a:rPr lang="en-US" smtClean="0"/>
              <a:t>See Figure 4.7, page 102 </a:t>
            </a:r>
            <a:r>
              <a:rPr lang="en-US" sz="900"/>
              <a:t>5</a:t>
            </a:r>
            <a:r>
              <a:rPr lang="en-US" sz="900" baseline="30000"/>
              <a:t>th</a:t>
            </a:r>
            <a:r>
              <a:rPr lang="en-US" sz="900"/>
              <a:t> edition</a:t>
            </a:r>
            <a:r>
              <a:rPr lang="en-US" smtClean="0"/>
              <a:t> Husted &amp; Melvin</a:t>
            </a:r>
          </a:p>
          <a:p>
            <a:pPr lvl="1">
              <a:spcBef>
                <a:spcPct val="70000"/>
              </a:spcBef>
            </a:pPr>
            <a:r>
              <a:rPr lang="en-US" smtClean="0"/>
              <a:t>Evidence: read item on “Dutch Disease, p. 292 5</a:t>
            </a:r>
            <a:r>
              <a:rPr lang="en-US" baseline="30000" smtClean="0"/>
              <a:t>th</a:t>
            </a:r>
            <a:r>
              <a:rPr lang="en-US" smtClean="0"/>
              <a:t> ed.</a:t>
            </a:r>
          </a:p>
          <a:p>
            <a:endParaRPr lang="en-US" smtClean="0"/>
          </a:p>
        </p:txBody>
      </p:sp>
    </p:spTree>
    <p:extLst>
      <p:ext uri="{BB962C8B-B14F-4D97-AF65-F5344CB8AC3E}">
        <p14:creationId xmlns:p14="http://schemas.microsoft.com/office/powerpoint/2010/main" val="1901754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0445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0445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33C77BFD-B145-4F6C-A161-E3E0AC1459CF}" type="slidenum">
              <a:rPr lang="en-US" sz="1200"/>
              <a:pPr eaLnBrk="1" hangingPunct="1"/>
              <a:t>29</a:t>
            </a:fld>
            <a:endParaRPr lang="en-US" sz="1200"/>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232702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31075"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Ricardian Model</a:t>
            </a:r>
          </a:p>
        </p:txBody>
      </p:sp>
      <p:sp>
        <p:nvSpPr>
          <p:cNvPr id="13107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695C9F28-3A85-4A26-AC98-79DF4FF8CE18}" type="slidenum">
              <a:rPr lang="en-US" sz="1200"/>
              <a:pPr eaLnBrk="1" hangingPunct="1"/>
              <a:t>3</a:t>
            </a:fld>
            <a:endParaRPr lang="en-US" sz="1200"/>
          </a:p>
        </p:txBody>
      </p:sp>
      <p:sp>
        <p:nvSpPr>
          <p:cNvPr id="131077" name="Rectangle 2"/>
          <p:cNvSpPr>
            <a:spLocks noGrp="1" noRot="1" noChangeAspect="1" noChangeArrowheads="1" noTextEdit="1"/>
          </p:cNvSpPr>
          <p:nvPr>
            <p:ph type="sldImg"/>
          </p:nvPr>
        </p:nvSpPr>
        <p:spPr>
          <a:ln/>
        </p:spPr>
      </p:sp>
      <p:sp>
        <p:nvSpPr>
          <p:cNvPr id="1310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234820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0547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0547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8BC17BA0-39B1-4A10-BD1F-64618DEE288C}" type="slidenum">
              <a:rPr lang="en-US" sz="1200"/>
              <a:pPr eaLnBrk="1" hangingPunct="1"/>
              <a:t>30</a:t>
            </a:fld>
            <a:endParaRPr lang="en-US" sz="1200"/>
          </a:p>
        </p:txBody>
      </p:sp>
      <p:sp>
        <p:nvSpPr>
          <p:cNvPr id="105477" name="Rectangle 2"/>
          <p:cNvSpPr>
            <a:spLocks noGrp="1" noRot="1" noChangeAspect="1" noChangeArrowheads="1" noTextEdit="1"/>
          </p:cNvSpPr>
          <p:nvPr>
            <p:ph type="sldImg"/>
          </p:nvPr>
        </p:nvSpPr>
        <p:spPr>
          <a:ln/>
        </p:spPr>
      </p:sp>
      <p:sp>
        <p:nvSpPr>
          <p:cNvPr id="1054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423783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0649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0650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B9B672F8-BE6D-4147-8331-7FF95205AEEF}" type="slidenum">
              <a:rPr lang="en-US" sz="1200"/>
              <a:pPr eaLnBrk="1" hangingPunct="1"/>
              <a:t>31</a:t>
            </a:fld>
            <a:endParaRPr lang="en-US" sz="1200"/>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040777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0752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0752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B52987BD-864B-48B4-A3EC-A5972CD49E00}" type="slidenum">
              <a:rPr lang="en-US" sz="1200"/>
              <a:pPr eaLnBrk="1" hangingPunct="1"/>
              <a:t>32</a:t>
            </a:fld>
            <a:endParaRPr lang="en-US" sz="1200"/>
          </a:p>
        </p:txBody>
      </p:sp>
      <p:sp>
        <p:nvSpPr>
          <p:cNvPr id="107525" name="Rectangle 2"/>
          <p:cNvSpPr>
            <a:spLocks noGrp="1" noRot="1" noChangeAspect="1" noChangeArrowheads="1" noTextEdit="1"/>
          </p:cNvSpPr>
          <p:nvPr>
            <p:ph type="sldImg"/>
          </p:nvPr>
        </p:nvSpPr>
        <p:spPr>
          <a:ln/>
        </p:spPr>
      </p:sp>
      <p:sp>
        <p:nvSpPr>
          <p:cNvPr id="1075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49421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0854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0854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A36FEC45-91AE-4DD0-A652-9C0253135C81}" type="slidenum">
              <a:rPr lang="en-US" sz="1200"/>
              <a:pPr eaLnBrk="1" hangingPunct="1"/>
              <a:t>33</a:t>
            </a:fld>
            <a:endParaRPr lang="en-US" sz="1200"/>
          </a:p>
        </p:txBody>
      </p:sp>
      <p:sp>
        <p:nvSpPr>
          <p:cNvPr id="108549" name="Rectangle 2"/>
          <p:cNvSpPr>
            <a:spLocks noGrp="1" noRot="1" noChangeAspect="1" noChangeArrowheads="1" noTextEdit="1"/>
          </p:cNvSpPr>
          <p:nvPr>
            <p:ph type="sldImg"/>
          </p:nvPr>
        </p:nvSpPr>
        <p:spPr>
          <a:ln/>
        </p:spPr>
      </p:sp>
      <p:sp>
        <p:nvSpPr>
          <p:cNvPr id="1085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161955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6ABB2BAD-C348-433C-A00E-411717F7E9E8}" type="slidenum">
              <a:rPr lang="en-US" altLang="en-US" sz="1200" b="0">
                <a:solidFill>
                  <a:prstClr val="black"/>
                </a:solidFill>
              </a:rPr>
              <a:pPr eaLnBrk="1" hangingPunct="1"/>
              <a:t>34</a:t>
            </a:fld>
            <a:endParaRPr lang="en-US" altLang="en-US" sz="1200" b="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969123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ADD1DD82-8E65-4403-9F7E-448DD05B8A2D}" type="slidenum">
              <a:rPr lang="en-US" altLang="en-US" sz="1200" b="0">
                <a:solidFill>
                  <a:prstClr val="black"/>
                </a:solidFill>
              </a:rPr>
              <a:pPr eaLnBrk="1" hangingPunct="1"/>
              <a:t>35</a:t>
            </a:fld>
            <a:endParaRPr lang="en-US" altLang="en-US" sz="1200" b="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456886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425D8F65-6568-43EB-BA23-5592C2F1AB8E}" type="slidenum">
              <a:rPr lang="en-US" altLang="en-US" sz="1200" b="0">
                <a:solidFill>
                  <a:prstClr val="black"/>
                </a:solidFill>
              </a:rPr>
              <a:pPr eaLnBrk="1" hangingPunct="1"/>
              <a:t>36</a:t>
            </a:fld>
            <a:endParaRPr lang="en-US" altLang="en-US" sz="1200" b="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815980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24CCA6B4-E7BD-4F43-9515-860837D84539}" type="slidenum">
              <a:rPr lang="en-US" altLang="en-US" sz="1200" b="0">
                <a:solidFill>
                  <a:prstClr val="black"/>
                </a:solidFill>
              </a:rPr>
              <a:pPr eaLnBrk="1" hangingPunct="1"/>
              <a:t>37</a:t>
            </a:fld>
            <a:endParaRPr lang="en-US" altLang="en-US" sz="1200" b="0">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584930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9CAEA579-3821-4261-A105-70E8704881C8}" type="slidenum">
              <a:rPr lang="en-US" altLang="en-US" sz="1200" b="0">
                <a:solidFill>
                  <a:prstClr val="black"/>
                </a:solidFill>
              </a:rPr>
              <a:pPr eaLnBrk="1" hangingPunct="1"/>
              <a:t>38</a:t>
            </a:fld>
            <a:endParaRPr lang="en-US" altLang="en-US" sz="1200" b="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18137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A25919B0-0E94-4A67-8310-17FC6817F98C}" type="slidenum">
              <a:rPr lang="en-US" altLang="en-US" sz="1200" b="0">
                <a:solidFill>
                  <a:prstClr val="black"/>
                </a:solidFill>
              </a:rPr>
              <a:pPr eaLnBrk="1" hangingPunct="1"/>
              <a:t>39</a:t>
            </a:fld>
            <a:endParaRPr lang="en-US" altLang="en-US" sz="1200" b="0">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5848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59395"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Ricardian Model</a:t>
            </a:r>
          </a:p>
        </p:txBody>
      </p:sp>
      <p:sp>
        <p:nvSpPr>
          <p:cNvPr id="5939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07F91D9B-B584-4C04-A148-D5AFAC803278}" type="slidenum">
              <a:rPr lang="en-US" sz="1200"/>
              <a:pPr eaLnBrk="1" hangingPunct="1"/>
              <a:t>4</a:t>
            </a:fld>
            <a:endParaRPr lang="en-US" sz="1200"/>
          </a:p>
        </p:txBody>
      </p:sp>
    </p:spTree>
    <p:extLst>
      <p:ext uri="{BB962C8B-B14F-4D97-AF65-F5344CB8AC3E}">
        <p14:creationId xmlns:p14="http://schemas.microsoft.com/office/powerpoint/2010/main" val="3448064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A631993D-655B-4F3D-ABEC-09636CFDF1C2}" type="slidenum">
              <a:rPr lang="en-US" altLang="en-US" sz="1200" b="0">
                <a:solidFill>
                  <a:prstClr val="black"/>
                </a:solidFill>
              </a:rPr>
              <a:pPr eaLnBrk="1" hangingPunct="1"/>
              <a:t>40</a:t>
            </a:fld>
            <a:endParaRPr lang="en-US" altLang="en-US" sz="1200" b="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10000"/>
              </a:spcBef>
              <a:spcAft>
                <a:spcPct val="10000"/>
              </a:spcAft>
            </a:pPr>
            <a:r>
              <a:rPr lang="en-US" altLang="en-US" b="1" dirty="0" smtClean="0">
                <a:latin typeface="Arial" pitchFamily="34" charset="0"/>
              </a:rPr>
              <a:t>We expect this close connection between wages and labor productivity from the </a:t>
            </a:r>
            <a:r>
              <a:rPr lang="en-US" altLang="en-US" b="1" dirty="0" err="1" smtClean="0">
                <a:latin typeface="Arial" pitchFamily="34" charset="0"/>
              </a:rPr>
              <a:t>Ricardian</a:t>
            </a:r>
            <a:r>
              <a:rPr lang="en-US" altLang="en-US" b="1" dirty="0" smtClean="0">
                <a:latin typeface="Arial" pitchFamily="34" charset="0"/>
              </a:rPr>
              <a:t> model, in which technology differences across countries determine wages, and this is also what we expect to hold in the </a:t>
            </a:r>
            <a:r>
              <a:rPr lang="en-US" altLang="en-US" b="1" dirty="0" err="1" smtClean="0">
                <a:latin typeface="Arial" pitchFamily="34" charset="0"/>
              </a:rPr>
              <a:t>Heckscher</a:t>
            </a:r>
            <a:r>
              <a:rPr lang="en-US" altLang="en-US" b="1" dirty="0" smtClean="0">
                <a:latin typeface="Arial" pitchFamily="34" charset="0"/>
              </a:rPr>
              <a:t>-Ohlin model once we drop the assumption of identical technologies.</a:t>
            </a:r>
          </a:p>
        </p:txBody>
      </p:sp>
    </p:spTree>
    <p:extLst>
      <p:ext uri="{BB962C8B-B14F-4D97-AF65-F5344CB8AC3E}">
        <p14:creationId xmlns:p14="http://schemas.microsoft.com/office/powerpoint/2010/main" val="3623006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CD1A5BA2-B611-40C8-88DB-CEC3737CDD8A}" type="slidenum">
              <a:rPr lang="en-US" sz="1200"/>
              <a:pPr eaLnBrk="1" hangingPunct="1"/>
              <a:t>41</a:t>
            </a:fld>
            <a:endParaRPr lang="en-US" sz="1200"/>
          </a:p>
        </p:txBody>
      </p:sp>
      <p:sp>
        <p:nvSpPr>
          <p:cNvPr id="13619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lvl="1">
              <a:spcBef>
                <a:spcPct val="70000"/>
              </a:spcBef>
            </a:pPr>
            <a:r>
              <a:rPr lang="en-US" smtClean="0"/>
              <a:t>See Figure 4.7, page 102 </a:t>
            </a:r>
            <a:r>
              <a:rPr lang="en-US" sz="900"/>
              <a:t>5</a:t>
            </a:r>
            <a:r>
              <a:rPr lang="en-US" sz="900" baseline="30000"/>
              <a:t>th</a:t>
            </a:r>
            <a:r>
              <a:rPr lang="en-US" sz="900"/>
              <a:t> edition</a:t>
            </a:r>
            <a:r>
              <a:rPr lang="en-US" smtClean="0"/>
              <a:t> Husted &amp; Melvin</a:t>
            </a:r>
          </a:p>
          <a:p>
            <a:pPr lvl="1">
              <a:spcBef>
                <a:spcPct val="70000"/>
              </a:spcBef>
            </a:pPr>
            <a:r>
              <a:rPr lang="en-US" smtClean="0"/>
              <a:t>Evidence: read item on “Dutch Disease, p. 292 5</a:t>
            </a:r>
            <a:r>
              <a:rPr lang="en-US" baseline="30000" smtClean="0"/>
              <a:t>th</a:t>
            </a:r>
            <a:r>
              <a:rPr lang="en-US" smtClean="0"/>
              <a:t> ed.</a:t>
            </a:r>
          </a:p>
          <a:p>
            <a:endParaRPr lang="en-US" smtClean="0"/>
          </a:p>
        </p:txBody>
      </p:sp>
    </p:spTree>
    <p:extLst>
      <p:ext uri="{BB962C8B-B14F-4D97-AF65-F5344CB8AC3E}">
        <p14:creationId xmlns:p14="http://schemas.microsoft.com/office/powerpoint/2010/main" val="525461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CD1A5BA2-B611-40C8-88DB-CEC3737CDD8A}" type="slidenum">
              <a:rPr lang="en-US" sz="1200"/>
              <a:pPr eaLnBrk="1" hangingPunct="1"/>
              <a:t>42</a:t>
            </a:fld>
            <a:endParaRPr lang="en-US" sz="1200"/>
          </a:p>
        </p:txBody>
      </p:sp>
      <p:sp>
        <p:nvSpPr>
          <p:cNvPr id="13619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lvl="1">
              <a:spcBef>
                <a:spcPct val="70000"/>
              </a:spcBef>
            </a:pPr>
            <a:r>
              <a:rPr lang="en-US" smtClean="0"/>
              <a:t>See Figure 4.7, page 102 </a:t>
            </a:r>
            <a:r>
              <a:rPr lang="en-US" sz="900"/>
              <a:t>5</a:t>
            </a:r>
            <a:r>
              <a:rPr lang="en-US" sz="900" baseline="30000"/>
              <a:t>th</a:t>
            </a:r>
            <a:r>
              <a:rPr lang="en-US" sz="900"/>
              <a:t> edition</a:t>
            </a:r>
            <a:r>
              <a:rPr lang="en-US" smtClean="0"/>
              <a:t> Husted &amp; Melvin</a:t>
            </a:r>
          </a:p>
          <a:p>
            <a:pPr lvl="1">
              <a:spcBef>
                <a:spcPct val="70000"/>
              </a:spcBef>
            </a:pPr>
            <a:r>
              <a:rPr lang="en-US" smtClean="0"/>
              <a:t>Evidence: read item on “Dutch Disease, p. 292 5</a:t>
            </a:r>
            <a:r>
              <a:rPr lang="en-US" baseline="30000" smtClean="0"/>
              <a:t>th</a:t>
            </a:r>
            <a:r>
              <a:rPr lang="en-US" smtClean="0"/>
              <a:t> ed.</a:t>
            </a:r>
          </a:p>
          <a:p>
            <a:endParaRPr lang="en-US" smtClean="0"/>
          </a:p>
        </p:txBody>
      </p:sp>
    </p:spTree>
    <p:extLst>
      <p:ext uri="{BB962C8B-B14F-4D97-AF65-F5344CB8AC3E}">
        <p14:creationId xmlns:p14="http://schemas.microsoft.com/office/powerpoint/2010/main" val="777580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CD1A5BA2-B611-40C8-88DB-CEC3737CDD8A}" type="slidenum">
              <a:rPr lang="en-US" sz="1200"/>
              <a:pPr eaLnBrk="1" hangingPunct="1"/>
              <a:t>43</a:t>
            </a:fld>
            <a:endParaRPr lang="en-US" sz="1200"/>
          </a:p>
        </p:txBody>
      </p:sp>
      <p:sp>
        <p:nvSpPr>
          <p:cNvPr id="13619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lvl="1">
              <a:spcBef>
                <a:spcPct val="70000"/>
              </a:spcBef>
            </a:pPr>
            <a:r>
              <a:rPr lang="en-US" smtClean="0"/>
              <a:t>See Figure 4.7, page 102 </a:t>
            </a:r>
            <a:r>
              <a:rPr lang="en-US" sz="900"/>
              <a:t>5</a:t>
            </a:r>
            <a:r>
              <a:rPr lang="en-US" sz="900" baseline="30000"/>
              <a:t>th</a:t>
            </a:r>
            <a:r>
              <a:rPr lang="en-US" sz="900"/>
              <a:t> edition</a:t>
            </a:r>
            <a:r>
              <a:rPr lang="en-US" smtClean="0"/>
              <a:t> Husted &amp; Melvin</a:t>
            </a:r>
          </a:p>
          <a:p>
            <a:pPr lvl="1">
              <a:spcBef>
                <a:spcPct val="70000"/>
              </a:spcBef>
            </a:pPr>
            <a:r>
              <a:rPr lang="en-US" smtClean="0"/>
              <a:t>Evidence: read item on “Dutch Disease, p. 292 5</a:t>
            </a:r>
            <a:r>
              <a:rPr lang="en-US" baseline="30000" smtClean="0"/>
              <a:t>th</a:t>
            </a:r>
            <a:r>
              <a:rPr lang="en-US" smtClean="0"/>
              <a:t> ed.</a:t>
            </a:r>
          </a:p>
          <a:p>
            <a:endParaRPr lang="en-US" smtClean="0"/>
          </a:p>
        </p:txBody>
      </p:sp>
    </p:spTree>
    <p:extLst>
      <p:ext uri="{BB962C8B-B14F-4D97-AF65-F5344CB8AC3E}">
        <p14:creationId xmlns:p14="http://schemas.microsoft.com/office/powerpoint/2010/main" val="310149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3517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3517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26D38A8F-07BE-40B4-A860-648759D5D40C}" type="slidenum">
              <a:rPr lang="en-US" sz="1200"/>
              <a:pPr eaLnBrk="1" hangingPunct="1"/>
              <a:t>5</a:t>
            </a:fld>
            <a:endParaRPr lang="en-US" sz="1200"/>
          </a:p>
        </p:txBody>
      </p:sp>
      <p:sp>
        <p:nvSpPr>
          <p:cNvPr id="13517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spcBef>
                <a:spcPct val="70000"/>
              </a:spcBef>
            </a:pPr>
            <a:endParaRPr lang="en-US" dirty="0" smtClean="0"/>
          </a:p>
        </p:txBody>
      </p:sp>
    </p:spTree>
    <p:extLst>
      <p:ext uri="{BB962C8B-B14F-4D97-AF65-F5344CB8AC3E}">
        <p14:creationId xmlns:p14="http://schemas.microsoft.com/office/powerpoint/2010/main" val="115102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13312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13312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ABAB8887-5A35-4C95-8F52-E2F9921A732F}" type="slidenum">
              <a:rPr lang="en-US" sz="1200"/>
              <a:pPr eaLnBrk="1" hangingPunct="1"/>
              <a:t>6</a:t>
            </a:fld>
            <a:endParaRPr lang="en-US" sz="1200"/>
          </a:p>
        </p:txBody>
      </p:sp>
    </p:spTree>
    <p:extLst>
      <p:ext uri="{BB962C8B-B14F-4D97-AF65-F5344CB8AC3E}">
        <p14:creationId xmlns:p14="http://schemas.microsoft.com/office/powerpoint/2010/main" val="264233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lgn="r" eaLnBrk="1" hangingPunct="1"/>
            <a:fld id="{3E387E93-FAD7-4758-9F3C-A190F0045AC0}" type="slidenum">
              <a:rPr lang="en-US" altLang="en-US" sz="1200" b="0">
                <a:solidFill>
                  <a:prstClr val="black"/>
                </a:solidFill>
              </a:rPr>
              <a:pPr algn="r" eaLnBrk="1" hangingPunct="1"/>
              <a:t>7</a:t>
            </a:fld>
            <a:endParaRPr lang="en-US" altLang="en-US" sz="1200" b="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60186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57066" indent="-291179" eaLnBrk="0" hangingPunct="0">
              <a:defRPr sz="1400" b="1">
                <a:solidFill>
                  <a:schemeClr val="tx1"/>
                </a:solidFill>
                <a:latin typeface="Arial" pitchFamily="34" charset="0"/>
              </a:defRPr>
            </a:lvl2pPr>
            <a:lvl3pPr marL="1164717" indent="-232943" eaLnBrk="0" hangingPunct="0">
              <a:defRPr sz="1400" b="1">
                <a:solidFill>
                  <a:schemeClr val="tx1"/>
                </a:solidFill>
                <a:latin typeface="Arial" pitchFamily="34" charset="0"/>
              </a:defRPr>
            </a:lvl3pPr>
            <a:lvl4pPr marL="1630604" indent="-232943" eaLnBrk="0" hangingPunct="0">
              <a:defRPr sz="1400" b="1">
                <a:solidFill>
                  <a:schemeClr val="tx1"/>
                </a:solidFill>
                <a:latin typeface="Arial" pitchFamily="34" charset="0"/>
              </a:defRPr>
            </a:lvl4pPr>
            <a:lvl5pPr marL="2096491" indent="-232943" eaLnBrk="0" hangingPunct="0">
              <a:defRPr sz="1400" b="1">
                <a:solidFill>
                  <a:schemeClr val="tx1"/>
                </a:solidFill>
                <a:latin typeface="Arial" pitchFamily="34" charset="0"/>
              </a:defRPr>
            </a:lvl5pPr>
            <a:lvl6pPr marL="2562377" indent="-232943" eaLnBrk="0" fontAlgn="base" hangingPunct="0">
              <a:spcBef>
                <a:spcPct val="0"/>
              </a:spcBef>
              <a:spcAft>
                <a:spcPct val="0"/>
              </a:spcAft>
              <a:defRPr sz="1400" b="1">
                <a:solidFill>
                  <a:schemeClr val="tx1"/>
                </a:solidFill>
                <a:latin typeface="Arial" pitchFamily="34" charset="0"/>
              </a:defRPr>
            </a:lvl6pPr>
            <a:lvl7pPr marL="3028264" indent="-232943" eaLnBrk="0" fontAlgn="base" hangingPunct="0">
              <a:spcBef>
                <a:spcPct val="0"/>
              </a:spcBef>
              <a:spcAft>
                <a:spcPct val="0"/>
              </a:spcAft>
              <a:defRPr sz="1400" b="1">
                <a:solidFill>
                  <a:schemeClr val="tx1"/>
                </a:solidFill>
                <a:latin typeface="Arial" pitchFamily="34" charset="0"/>
              </a:defRPr>
            </a:lvl7pPr>
            <a:lvl8pPr marL="3494151" indent="-232943" eaLnBrk="0" fontAlgn="base" hangingPunct="0">
              <a:spcBef>
                <a:spcPct val="0"/>
              </a:spcBef>
              <a:spcAft>
                <a:spcPct val="0"/>
              </a:spcAft>
              <a:defRPr sz="1400" b="1">
                <a:solidFill>
                  <a:schemeClr val="tx1"/>
                </a:solidFill>
                <a:latin typeface="Arial" pitchFamily="34" charset="0"/>
              </a:defRPr>
            </a:lvl8pPr>
            <a:lvl9pPr marL="3960038" indent="-232943" eaLnBrk="0" fontAlgn="base" hangingPunct="0">
              <a:spcBef>
                <a:spcPct val="0"/>
              </a:spcBef>
              <a:spcAft>
                <a:spcPct val="0"/>
              </a:spcAft>
              <a:defRPr sz="1400" b="1">
                <a:solidFill>
                  <a:schemeClr val="tx1"/>
                </a:solidFill>
                <a:latin typeface="Arial" pitchFamily="34" charset="0"/>
              </a:defRPr>
            </a:lvl9pPr>
          </a:lstStyle>
          <a:p>
            <a:pPr eaLnBrk="1" hangingPunct="1"/>
            <a:fld id="{8043C5CA-E69A-44EF-8194-8DACF3A8BDE4}" type="slidenum">
              <a:rPr lang="en-US" altLang="en-US" sz="1200" b="0">
                <a:solidFill>
                  <a:prstClr val="black"/>
                </a:solidFill>
              </a:rPr>
              <a:pPr eaLnBrk="1" hangingPunct="1"/>
              <a:t>8</a:t>
            </a:fld>
            <a:endParaRPr lang="en-US" altLang="en-US" sz="1200" b="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85969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Eastwood's ECO 486 Notes</a:t>
            </a:r>
          </a:p>
        </p:txBody>
      </p:sp>
      <p:sp>
        <p:nvSpPr>
          <p:cNvPr id="9318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200"/>
              <a:t>HO Model</a:t>
            </a:r>
          </a:p>
        </p:txBody>
      </p:sp>
      <p:sp>
        <p:nvSpPr>
          <p:cNvPr id="9318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itchFamily="18" charset="0"/>
              </a:defRPr>
            </a:lvl1pPr>
            <a:lvl2pPr marL="757066" indent="-291179" eaLnBrk="0" hangingPunct="0">
              <a:defRPr sz="2000">
                <a:solidFill>
                  <a:schemeClr val="tx1"/>
                </a:solidFill>
                <a:latin typeface="Times New Roman" pitchFamily="18" charset="0"/>
              </a:defRPr>
            </a:lvl2pPr>
            <a:lvl3pPr marL="1164717" indent="-232943" eaLnBrk="0" hangingPunct="0">
              <a:defRPr sz="2000">
                <a:solidFill>
                  <a:schemeClr val="tx1"/>
                </a:solidFill>
                <a:latin typeface="Times New Roman" pitchFamily="18" charset="0"/>
              </a:defRPr>
            </a:lvl3pPr>
            <a:lvl4pPr marL="1630604" indent="-232943" eaLnBrk="0" hangingPunct="0">
              <a:defRPr sz="2000">
                <a:solidFill>
                  <a:schemeClr val="tx1"/>
                </a:solidFill>
                <a:latin typeface="Times New Roman" pitchFamily="18" charset="0"/>
              </a:defRPr>
            </a:lvl4pPr>
            <a:lvl5pPr marL="2096491" indent="-232943" eaLnBrk="0" hangingPunct="0">
              <a:defRPr sz="2000">
                <a:solidFill>
                  <a:schemeClr val="tx1"/>
                </a:solidFill>
                <a:latin typeface="Times New Roman" pitchFamily="18" charset="0"/>
              </a:defRPr>
            </a:lvl5pPr>
            <a:lvl6pPr marL="2562377" indent="-232943" eaLnBrk="0" fontAlgn="base" hangingPunct="0">
              <a:spcBef>
                <a:spcPct val="0"/>
              </a:spcBef>
              <a:spcAft>
                <a:spcPct val="0"/>
              </a:spcAft>
              <a:defRPr sz="2000">
                <a:solidFill>
                  <a:schemeClr val="tx1"/>
                </a:solidFill>
                <a:latin typeface="Times New Roman" pitchFamily="18" charset="0"/>
              </a:defRPr>
            </a:lvl6pPr>
            <a:lvl7pPr marL="3028264" indent="-232943" eaLnBrk="0" fontAlgn="base" hangingPunct="0">
              <a:spcBef>
                <a:spcPct val="0"/>
              </a:spcBef>
              <a:spcAft>
                <a:spcPct val="0"/>
              </a:spcAft>
              <a:defRPr sz="2000">
                <a:solidFill>
                  <a:schemeClr val="tx1"/>
                </a:solidFill>
                <a:latin typeface="Times New Roman" pitchFamily="18" charset="0"/>
              </a:defRPr>
            </a:lvl7pPr>
            <a:lvl8pPr marL="3494151" indent="-232943" eaLnBrk="0" fontAlgn="base" hangingPunct="0">
              <a:spcBef>
                <a:spcPct val="0"/>
              </a:spcBef>
              <a:spcAft>
                <a:spcPct val="0"/>
              </a:spcAft>
              <a:defRPr sz="2000">
                <a:solidFill>
                  <a:schemeClr val="tx1"/>
                </a:solidFill>
                <a:latin typeface="Times New Roman" pitchFamily="18" charset="0"/>
              </a:defRPr>
            </a:lvl8pPr>
            <a:lvl9pPr marL="3960038" indent="-232943" eaLnBrk="0" fontAlgn="base" hangingPunct="0">
              <a:spcBef>
                <a:spcPct val="0"/>
              </a:spcBef>
              <a:spcAft>
                <a:spcPct val="0"/>
              </a:spcAft>
              <a:defRPr sz="2000">
                <a:solidFill>
                  <a:schemeClr val="tx1"/>
                </a:solidFill>
                <a:latin typeface="Times New Roman" pitchFamily="18" charset="0"/>
              </a:defRPr>
            </a:lvl9pPr>
          </a:lstStyle>
          <a:p>
            <a:pPr eaLnBrk="1" hangingPunct="1"/>
            <a:fld id="{15F308C9-A514-4415-A1BF-7BFB96A3A35D}" type="slidenum">
              <a:rPr lang="en-US" sz="1200"/>
              <a:pPr eaLnBrk="1" hangingPunct="1"/>
              <a:t>9</a:t>
            </a:fld>
            <a:endParaRPr lang="en-US" sz="1200"/>
          </a:p>
        </p:txBody>
      </p:sp>
    </p:spTree>
    <p:extLst>
      <p:ext uri="{BB962C8B-B14F-4D97-AF65-F5344CB8AC3E}">
        <p14:creationId xmlns:p14="http://schemas.microsoft.com/office/powerpoint/2010/main" val="320938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9BEA49-F062-44F8-95B7-263BDA691570}" type="datetime1">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19692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26206-8140-465C-9453-80110553E39D}" type="datetime1">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348918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111B6-591F-49F6-810F-41339A18F22B}" type="datetime1">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276822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fld id="{29CC7EC0-0404-4CB4-ADB0-C0DB2C01487F}" type="datetime1">
              <a:rPr lang="en-US" smtClean="0"/>
              <a:t>9/15/2018</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C1E143C3-1981-4EC0-A86F-A2154A9802F8}" type="slidenum">
              <a:rPr lang="en-US"/>
              <a:pPr>
                <a:defRPr/>
              </a:pPr>
              <a:t>‹#›</a:t>
            </a:fld>
            <a:endParaRPr lang="en-US"/>
          </a:p>
        </p:txBody>
      </p:sp>
    </p:spTree>
    <p:extLst>
      <p:ext uri="{BB962C8B-B14F-4D97-AF65-F5344CB8AC3E}">
        <p14:creationId xmlns:p14="http://schemas.microsoft.com/office/powerpoint/2010/main" val="2264160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fld id="{D92CCCD8-3326-4577-8F51-744DEDD12354}" type="datetime1">
              <a:rPr lang="en-US" smtClean="0"/>
              <a:t>9/15/2018</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D3700B7-B6EB-428B-BD4E-85633B5B04E5}" type="slidenum">
              <a:rPr lang="en-US"/>
              <a:pPr>
                <a:defRPr/>
              </a:pPr>
              <a:t>‹#›</a:t>
            </a:fld>
            <a:endParaRPr lang="en-US"/>
          </a:p>
        </p:txBody>
      </p:sp>
    </p:spTree>
    <p:extLst>
      <p:ext uri="{BB962C8B-B14F-4D97-AF65-F5344CB8AC3E}">
        <p14:creationId xmlns:p14="http://schemas.microsoft.com/office/powerpoint/2010/main" val="395868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938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443847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843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5179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9838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797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D2B1-1E24-4B6E-A283-B830DEC89E45}" type="datetime1">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vl1pPr>
          </a:lstStyle>
          <a:p>
            <a:fld id="{F00609C9-ADF1-4F73-A8D6-3529F5489E0C}" type="slidenum">
              <a:rPr lang="en-US" smtClean="0"/>
              <a:pPr/>
              <a:t>‹#›</a:t>
            </a:fld>
            <a:endParaRPr lang="en-US" dirty="0"/>
          </a:p>
        </p:txBody>
      </p:sp>
    </p:spTree>
    <p:extLst>
      <p:ext uri="{BB962C8B-B14F-4D97-AF65-F5344CB8AC3E}">
        <p14:creationId xmlns:p14="http://schemas.microsoft.com/office/powerpoint/2010/main" val="2211200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57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7907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0719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142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5564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E3DB28-3FA0-43C9-A60F-A138BC3C08D8}"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39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D1352-163A-4AC3-821C-2A8B5CA3CA03}"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817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2D82B-2847-4FDD-84A1-921CE8125FEE}"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746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2BAE8-83E1-4EC1-8754-EC790BF1ACAE}"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A1B1A3-ADFA-48F6-A1C2-109FBBB9DCED}" type="datetime1">
              <a:rPr lang="en-US" smtClean="0">
                <a:solidFill>
                  <a:prstClr val="black">
                    <a:tint val="75000"/>
                  </a:prstClr>
                </a:solidFill>
              </a:rPr>
              <a:t>9/15/2018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35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EFCC7-C6D9-4DC6-AA45-EDBAA1F45B3E}" type="datetime1">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2981798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5DA276-9271-44D4-BC28-60B866D2BBF9}" type="datetime1">
              <a:rPr lang="en-US" smtClean="0">
                <a:solidFill>
                  <a:prstClr val="black">
                    <a:tint val="75000"/>
                  </a:prstClr>
                </a:solidFill>
              </a:rPr>
              <a:t>9/15/2018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47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EA5C8-0743-47B8-B672-DF570C193E14}" type="datetime1">
              <a:rPr lang="en-US" smtClean="0">
                <a:solidFill>
                  <a:prstClr val="black">
                    <a:tint val="75000"/>
                  </a:prstClr>
                </a:solidFill>
              </a:rPr>
              <a:t>9/15/2018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46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EBED7-D4B8-47BD-930A-D1CE62AFBB9F}"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517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F509B-7285-4396-9324-8E933480E37D}"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507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A5232-6FA7-4247-89C9-D536464CFF2D}"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12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D07FD-95A8-467A-9C07-57E9094FCDD0}"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92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7D160-287B-4380-AE6D-6E21AB58E012}"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162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55C3B9-6F8D-4D0B-9698-3403279429FD}"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478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841E4-4691-4A98-845A-3DC9E4704FD0}"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856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FED0F-24FE-4DC1-AD59-690BE9823840}"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91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245D02-5D0C-4FB0-88FD-87082DFEFCD0}" type="datetime1">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4287373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C1382-1086-418A-8C6E-9E9EFD338FF4}" type="datetime1">
              <a:rPr lang="en-US" smtClean="0">
                <a:solidFill>
                  <a:prstClr val="black">
                    <a:tint val="75000"/>
                  </a:prstClr>
                </a:solidFill>
              </a:rPr>
              <a:t>9/15/2018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589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ADF5F0-C1FA-4079-B89E-494E2E3F7188}" type="datetime1">
              <a:rPr lang="en-US" smtClean="0">
                <a:solidFill>
                  <a:prstClr val="black">
                    <a:tint val="75000"/>
                  </a:prstClr>
                </a:solidFill>
              </a:rPr>
              <a:t>9/15/2018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67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4226C-1CEC-49B7-B9FD-ACB420909420}" type="datetime1">
              <a:rPr lang="en-US" smtClean="0">
                <a:solidFill>
                  <a:prstClr val="black">
                    <a:tint val="75000"/>
                  </a:prstClr>
                </a:solidFill>
              </a:rPr>
              <a:t>9/15/2018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33202-9AAB-46E1-B72B-6FDBEF4E6CD3}"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594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20D9E1-B8BE-4029-8E21-428F4B043214}"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96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74EED-9F4D-4CEB-831E-4293A2376AD6}"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285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92B9E-5BA4-4E75-A813-BA93B0C84C69}"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041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514DE-C826-47FB-AE45-19D0C198847A}"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7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EF33F-EBA6-4CD9-A13C-9D4C1ABAC79B}"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4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9CF19-AC57-4745-8707-4FCABDD29B66}"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21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C62438-8984-453A-8BA0-E6BA68647B64}" type="datetime1">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2139732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BAD114-9C88-4164-AE6D-9D3A19F23CB4}"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812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19136-7597-4533-BC70-FCFA72DCD542}" type="datetime1">
              <a:rPr lang="en-US" smtClean="0">
                <a:solidFill>
                  <a:prstClr val="black">
                    <a:tint val="75000"/>
                  </a:prstClr>
                </a:solidFill>
              </a:rPr>
              <a:t>9/15/2018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7155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E94057-6DED-4FCB-8CDD-9A4FDA655F98}" type="datetime1">
              <a:rPr lang="en-US" smtClean="0">
                <a:solidFill>
                  <a:prstClr val="black">
                    <a:tint val="75000"/>
                  </a:prstClr>
                </a:solidFill>
              </a:rPr>
              <a:t>9/15/2018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861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EA283-17E0-475D-AF14-E666DA7F18A5}" type="datetime1">
              <a:rPr lang="en-US" smtClean="0">
                <a:solidFill>
                  <a:prstClr val="black">
                    <a:tint val="75000"/>
                  </a:prstClr>
                </a:solidFill>
              </a:rPr>
              <a:t>9/15/2018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416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03BD7-811C-4460-AD8E-0FBF130BD079}"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209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8449E-0448-4BAE-8753-0E5B9C9CCD93}"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291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30DB0-EABF-4237-8AA0-30134DE46F33}"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123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7D81D-A5B4-445C-AE4D-D69952C7547B}"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953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F499BF-273E-4A90-99D8-51B36D7E5022}"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35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4B0A-B8C2-4F6D-8DDB-DBD56FFDD179}"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71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C89F77-3CAE-4D03-823A-DAB51812E091}" type="datetime1">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1525877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86974-1605-41F3-B628-C4072CF326E9}"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63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535E9-9017-4137-98EA-C2ECE78552CA}"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2760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4F18A-2DBA-4D77-9EE2-DF9A52CF9DF5}" type="datetime1">
              <a:rPr lang="en-US" smtClean="0">
                <a:solidFill>
                  <a:prstClr val="black">
                    <a:tint val="75000"/>
                  </a:prstClr>
                </a:solidFill>
              </a:rPr>
              <a:t>9/15/2018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12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63DCE2-EDA6-450E-858C-86312916A388}" type="datetime1">
              <a:rPr lang="en-US" smtClean="0">
                <a:solidFill>
                  <a:prstClr val="black">
                    <a:tint val="75000"/>
                  </a:prstClr>
                </a:solidFill>
              </a:rPr>
              <a:t>9/15/2018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4494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D2618-32F6-49FF-BF08-FB09B83446E6}" type="datetime1">
              <a:rPr lang="en-US" smtClean="0">
                <a:solidFill>
                  <a:prstClr val="black">
                    <a:tint val="75000"/>
                  </a:prstClr>
                </a:solidFill>
              </a:rPr>
              <a:t>9/15/2018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184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620F3-4548-4147-AD3B-BBBEE5632EE9}"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4710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C9A12-63BD-4D0C-9BA5-2D3AB7B7CB0E}" type="datetime1">
              <a:rPr lang="en-US" smtClean="0">
                <a:solidFill>
                  <a:prstClr val="black">
                    <a:tint val="75000"/>
                  </a:prstClr>
                </a:solidFill>
              </a:rPr>
              <a:t>9/15/2018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360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8D642-4978-4678-9039-1E9EDB5185D5}"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5853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F0CB4-C05D-4B21-8693-6FA5BAC12336}"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8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EF8D2-2F95-4909-869F-3F444866116A}" type="datetime1">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404811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C3728-A36C-41C0-AAC6-F5FA0A55DEBD}" type="datetime1">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325689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80C94-B985-4793-B335-48F93D4A4D7F}" type="datetime1">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609C9-ADF1-4F73-A8D6-3529F5489E0C}" type="slidenum">
              <a:rPr lang="en-US" smtClean="0"/>
              <a:t>‹#›</a:t>
            </a:fld>
            <a:endParaRPr lang="en-US"/>
          </a:p>
        </p:txBody>
      </p:sp>
    </p:spTree>
    <p:extLst>
      <p:ext uri="{BB962C8B-B14F-4D97-AF65-F5344CB8AC3E}">
        <p14:creationId xmlns:p14="http://schemas.microsoft.com/office/powerpoint/2010/main" val="116901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D1F69-5F43-47A5-96EF-D4D063F76A75}" type="datetime1">
              <a:rPr lang="en-US" smtClean="0"/>
              <a:t>9/15/2018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609C9-ADF1-4F73-A8D6-3529F5489E0C}" type="slidenum">
              <a:rPr lang="en-US" smtClean="0"/>
              <a:t>‹#›</a:t>
            </a:fld>
            <a:endParaRPr lang="en-US"/>
          </a:p>
        </p:txBody>
      </p:sp>
    </p:spTree>
    <p:extLst>
      <p:ext uri="{BB962C8B-B14F-4D97-AF65-F5344CB8AC3E}">
        <p14:creationId xmlns:p14="http://schemas.microsoft.com/office/powerpoint/2010/main" val="2693039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userDrawn="1"/>
        </p:nvSpPr>
        <p:spPr bwMode="auto">
          <a:xfrm>
            <a:off x="8439150" y="6686550"/>
            <a:ext cx="709613" cy="171450"/>
          </a:xfrm>
          <a:prstGeom prst="rect">
            <a:avLst/>
          </a:prstGeom>
          <a:solidFill>
            <a:srgbClr val="D4D3D3"/>
          </a:solidFill>
          <a:ln w="9525">
            <a:noFill/>
            <a:miter lim="800000"/>
            <a:headEnd/>
            <a:tailEnd/>
          </a:ln>
          <a:effectLst/>
        </p:spPr>
        <p:txBody>
          <a:bodyPr anchor="ctr" anchorCtr="1"/>
          <a:lstStyle/>
          <a:p>
            <a:pPr algn="r" fontAlgn="base">
              <a:spcBef>
                <a:spcPct val="10000"/>
              </a:spcBef>
              <a:spcAft>
                <a:spcPct val="10000"/>
              </a:spcAft>
              <a:defRPr/>
            </a:pPr>
            <a:fld id="{A046D462-FF25-4C02-B20C-97210CF336E1}" type="slidenum">
              <a:rPr lang="en-US" sz="1100">
                <a:solidFill>
                  <a:srgbClr val="8A3A6A"/>
                </a:solidFill>
              </a:rPr>
              <a:pPr algn="r" fontAlgn="base">
                <a:spcBef>
                  <a:spcPct val="10000"/>
                </a:spcBef>
                <a:spcAft>
                  <a:spcPct val="10000"/>
                </a:spcAft>
                <a:defRPr/>
              </a:pPr>
              <a:t>‹#›</a:t>
            </a:fld>
            <a:r>
              <a:rPr lang="en-US" sz="1100">
                <a:solidFill>
                  <a:srgbClr val="8A3A6A"/>
                </a:solidFill>
              </a:rPr>
              <a:t> of 55</a:t>
            </a:r>
          </a:p>
        </p:txBody>
      </p:sp>
      <p:sp>
        <p:nvSpPr>
          <p:cNvPr id="670725" name="Rectangle 5"/>
          <p:cNvSpPr>
            <a:spLocks noChangeArrowheads="1"/>
          </p:cNvSpPr>
          <p:nvPr userDrawn="1"/>
        </p:nvSpPr>
        <p:spPr bwMode="auto">
          <a:xfrm>
            <a:off x="427038" y="6623050"/>
            <a:ext cx="8420100" cy="234950"/>
          </a:xfrm>
          <a:prstGeom prst="rect">
            <a:avLst/>
          </a:prstGeom>
          <a:noFill/>
          <a:ln w="9525">
            <a:noFill/>
            <a:miter lim="800000"/>
            <a:headEnd/>
            <a:tailEnd/>
          </a:ln>
          <a:effectLst/>
        </p:spPr>
        <p:txBody>
          <a:bodyPr anchor="ctr"/>
          <a:lstStyle/>
          <a:p>
            <a:pPr eaLnBrk="0" fontAlgn="base" hangingPunct="0">
              <a:spcBef>
                <a:spcPct val="10000"/>
              </a:spcBef>
              <a:spcAft>
                <a:spcPct val="10000"/>
              </a:spcAft>
              <a:defRPr/>
            </a:pPr>
            <a:r>
              <a:rPr lang="en-US" sz="1000" dirty="0">
                <a:solidFill>
                  <a:srgbClr val="808080"/>
                </a:solidFill>
              </a:rPr>
              <a:t>Copyright © 2011 Worth Publishers</a:t>
            </a:r>
            <a:r>
              <a:rPr lang="en-US" sz="1000" dirty="0">
                <a:solidFill>
                  <a:srgbClr val="808080"/>
                </a:solidFill>
                <a:cs typeface="Arial" charset="0"/>
              </a:rPr>
              <a:t>·</a:t>
            </a:r>
            <a:r>
              <a:rPr lang="en-US" sz="1000" dirty="0">
                <a:solidFill>
                  <a:srgbClr val="808080"/>
                </a:solidFill>
              </a:rPr>
              <a:t> International Economics</a:t>
            </a:r>
            <a:r>
              <a:rPr lang="en-US" sz="1000" dirty="0">
                <a:solidFill>
                  <a:srgbClr val="808080"/>
                </a:solidFill>
                <a:cs typeface="Arial" charset="0"/>
              </a:rPr>
              <a:t>· </a:t>
            </a:r>
            <a:r>
              <a:rPr lang="en-US" sz="1000" dirty="0">
                <a:solidFill>
                  <a:srgbClr val="808080"/>
                </a:solidFill>
              </a:rPr>
              <a:t>Feenstra/Taylor, 2/e.</a:t>
            </a:r>
          </a:p>
        </p:txBody>
      </p:sp>
      <p:sp>
        <p:nvSpPr>
          <p:cNvPr id="670726" name="Rectangle 6"/>
          <p:cNvSpPr>
            <a:spLocks noChangeArrowheads="1"/>
          </p:cNvSpPr>
          <p:nvPr userDrawn="1"/>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fontAlgn="base">
              <a:spcBef>
                <a:spcPct val="10000"/>
              </a:spcBef>
              <a:spcAft>
                <a:spcPct val="10000"/>
              </a:spcAft>
              <a:tabLst>
                <a:tab pos="1089025" algn="l"/>
              </a:tabLst>
              <a:defRPr/>
            </a:pPr>
            <a:r>
              <a:rPr lang="en-US" sz="1050" dirty="0">
                <a:solidFill>
                  <a:srgbClr val="808080"/>
                </a:solidFill>
              </a:rPr>
              <a:t>Chapter 4: Trade and Resources: The Heckscher-Ohlin Model</a:t>
            </a:r>
          </a:p>
        </p:txBody>
      </p:sp>
      <p:sp>
        <p:nvSpPr>
          <p:cNvPr id="1029"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1030"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631559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FD6F-C225-4276-8934-B78DEE3BD6DC}"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2981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BFFDE-6F36-4500-96BD-38F2294C7FE4}"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3966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FAB65-D5A2-47CF-B461-83459CB043D7}"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0543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27AD3-D076-4C29-B75B-C351BBE6FD8B}" type="datetime1">
              <a:rPr lang="en-US" smtClean="0">
                <a:solidFill>
                  <a:prstClr val="black">
                    <a:tint val="75000"/>
                  </a:prstClr>
                </a:solidFill>
              </a:rPr>
              <a:t>9/15/2018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AFCAB-344D-4BA8-B9F3-5DB4AD47E8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43530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r>
              <a:rPr lang="en-US" sz="4000" dirty="0" smtClean="0"/>
              <a:t>HO Model – Factor Proportions</a:t>
            </a:r>
          </a:p>
        </p:txBody>
      </p:sp>
      <p:pic>
        <p:nvPicPr>
          <p:cNvPr id="9220" name="Picture 6" descr="oh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571" y="1828799"/>
            <a:ext cx="1589629" cy="224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7"/>
          <p:cNvSpPr txBox="1">
            <a:spLocks noChangeArrowheads="1"/>
          </p:cNvSpPr>
          <p:nvPr/>
        </p:nvSpPr>
        <p:spPr bwMode="auto">
          <a:xfrm>
            <a:off x="4800600" y="4114800"/>
            <a:ext cx="350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dirty="0" err="1"/>
              <a:t>Bertil</a:t>
            </a:r>
            <a:r>
              <a:rPr lang="en-US" dirty="0"/>
              <a:t> Ohlin </a:t>
            </a:r>
            <a:r>
              <a:rPr lang="en-US" dirty="0" smtClean="0"/>
              <a:t>1899-1979</a:t>
            </a:r>
            <a:endParaRPr lang="en-US" dirty="0"/>
          </a:p>
        </p:txBody>
      </p:sp>
      <p:sp>
        <p:nvSpPr>
          <p:cNvPr id="9222" name="Text Box 8"/>
          <p:cNvSpPr txBox="1">
            <a:spLocks noChangeArrowheads="1"/>
          </p:cNvSpPr>
          <p:nvPr/>
        </p:nvSpPr>
        <p:spPr bwMode="auto">
          <a:xfrm>
            <a:off x="381000" y="4724400"/>
            <a:ext cx="84423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dirty="0" smtClean="0"/>
              <a:t>Heckscher</a:t>
            </a:r>
            <a:r>
              <a:rPr lang="en-US" dirty="0"/>
              <a:t>, a Swedish economist, and his student, </a:t>
            </a:r>
            <a:r>
              <a:rPr lang="en-US" dirty="0" err="1"/>
              <a:t>Bertil</a:t>
            </a:r>
            <a:r>
              <a:rPr lang="en-US" dirty="0"/>
              <a:t> Ohlin, sought an alternative explanation of source of comparative advantage. Heckscher also authored historical studies of economic policies that failed because the systems eschewed free trade: Mercantilism and Napoleon’s Continental System, which was economic warfare against the British.</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819564"/>
            <a:ext cx="1676400" cy="2257425"/>
          </a:xfrm>
          <a:prstGeom prst="rect">
            <a:avLst/>
          </a:prstGeom>
        </p:spPr>
      </p:pic>
      <p:sp>
        <p:nvSpPr>
          <p:cNvPr id="8" name="Text Box 7"/>
          <p:cNvSpPr txBox="1">
            <a:spLocks noChangeArrowheads="1"/>
          </p:cNvSpPr>
          <p:nvPr/>
        </p:nvSpPr>
        <p:spPr bwMode="auto">
          <a:xfrm>
            <a:off x="1371600" y="4079153"/>
            <a:ext cx="32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dirty="0"/>
              <a:t>Eli F. Heckscher, 1879-1952</a:t>
            </a:r>
          </a:p>
        </p:txBody>
      </p:sp>
      <p:sp>
        <p:nvSpPr>
          <p:cNvPr id="3" name="Slide Number Placeholder 2"/>
          <p:cNvSpPr>
            <a:spLocks noGrp="1"/>
          </p:cNvSpPr>
          <p:nvPr>
            <p:ph type="sldNum" sz="quarter" idx="12"/>
          </p:nvPr>
        </p:nvSpPr>
        <p:spPr/>
        <p:txBody>
          <a:bodyPr/>
          <a:lstStyle/>
          <a:p>
            <a:pPr>
              <a:defRPr/>
            </a:pPr>
            <a:fld id="{C1E143C3-1981-4EC0-A86F-A2154A9802F8}" type="slidenum">
              <a:rPr lang="en-US" smtClean="0"/>
              <a:pPr>
                <a:defRPr/>
              </a:pPr>
              <a:t>1</a:t>
            </a:fld>
            <a:endParaRPr lang="en-US"/>
          </a:p>
        </p:txBody>
      </p:sp>
    </p:spTree>
    <p:extLst>
      <p:ext uri="{BB962C8B-B14F-4D97-AF65-F5344CB8AC3E}">
        <p14:creationId xmlns:p14="http://schemas.microsoft.com/office/powerpoint/2010/main" val="3208994322"/>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0488" tIns="44450" rIns="90488" bIns="44450">
            <a:normAutofit fontScale="90000"/>
          </a:bodyPr>
          <a:lstStyle/>
          <a:p>
            <a:r>
              <a:rPr lang="en-US" sz="4000" dirty="0" smtClean="0"/>
              <a:t>Capital Intensity: Compare Capital (K) per Worker (L) for Selected US Industries</a:t>
            </a:r>
            <a:endParaRPr lang="en-US" dirty="0" smtClean="0"/>
          </a:p>
        </p:txBody>
      </p:sp>
      <p:graphicFrame>
        <p:nvGraphicFramePr>
          <p:cNvPr id="1026" name="Object 3"/>
          <p:cNvGraphicFramePr>
            <a:graphicFrameLocks noGrp="1" noChangeAspect="1"/>
          </p:cNvGraphicFramePr>
          <p:nvPr>
            <p:ph type="tbl" idx="1"/>
          </p:nvPr>
        </p:nvGraphicFramePr>
        <p:xfrm>
          <a:off x="1419225" y="1908175"/>
          <a:ext cx="7740650" cy="4003675"/>
        </p:xfrm>
        <a:graphic>
          <a:graphicData uri="http://schemas.openxmlformats.org/presentationml/2006/ole">
            <mc:AlternateContent xmlns:mc="http://schemas.openxmlformats.org/markup-compatibility/2006">
              <mc:Choice xmlns:v="urn:schemas-microsoft-com:vml" Requires="v">
                <p:oleObj spid="_x0000_s1105" name="Document" r:id="rId4" imgW="7931906" imgH="4108286" progId="Word.Document.8">
                  <p:embed/>
                </p:oleObj>
              </mc:Choice>
              <mc:Fallback>
                <p:oleObj name="Document" r:id="rId4" imgW="7931906" imgH="410828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225" y="1908175"/>
                        <a:ext cx="7740650" cy="4003675"/>
                      </a:xfrm>
                      <a:prstGeom prst="rect">
                        <a:avLst/>
                      </a:prstGeom>
                    </p:spPr>
                  </p:pic>
                </p:oleObj>
              </mc:Fallback>
            </mc:AlternateContent>
          </a:graphicData>
        </a:graphic>
      </p:graphicFrame>
      <p:sp>
        <p:nvSpPr>
          <p:cNvPr id="1028" name="Text Box 4"/>
          <p:cNvSpPr txBox="1">
            <a:spLocks noChangeArrowheads="1"/>
          </p:cNvSpPr>
          <p:nvPr/>
        </p:nvSpPr>
        <p:spPr bwMode="auto">
          <a:xfrm>
            <a:off x="469900" y="6110288"/>
            <a:ext cx="8335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1800" dirty="0"/>
              <a:t>Thousands of 1972 dollars. P. 89, </a:t>
            </a:r>
            <a:r>
              <a:rPr lang="en-US" sz="1800" dirty="0" smtClean="0"/>
              <a:t>8</a:t>
            </a:r>
            <a:r>
              <a:rPr lang="en-US" sz="1800" baseline="30000" dirty="0" smtClean="0"/>
              <a:t>th</a:t>
            </a:r>
            <a:r>
              <a:rPr lang="en-US" sz="1800" dirty="0" smtClean="0"/>
              <a:t> </a:t>
            </a:r>
            <a:r>
              <a:rPr lang="en-US" sz="1800" dirty="0"/>
              <a:t>edition, Husted &amp; Melvin, </a:t>
            </a:r>
            <a:r>
              <a:rPr lang="en-US" sz="1800" i="1" dirty="0"/>
              <a:t>International Economics</a:t>
            </a:r>
          </a:p>
        </p:txBody>
      </p:sp>
      <p:sp>
        <p:nvSpPr>
          <p:cNvPr id="2" name="Slide Number Placeholder 1"/>
          <p:cNvSpPr>
            <a:spLocks noGrp="1"/>
          </p:cNvSpPr>
          <p:nvPr>
            <p:ph type="sldNum" sz="quarter" idx="12"/>
          </p:nvPr>
        </p:nvSpPr>
        <p:spPr/>
        <p:txBody>
          <a:bodyPr/>
          <a:lstStyle/>
          <a:p>
            <a:pPr>
              <a:defRPr/>
            </a:pPr>
            <a:fld id="{4D3700B7-B6EB-428B-BD4E-85633B5B04E5}" type="slidenum">
              <a:rPr lang="en-US" smtClean="0"/>
              <a:pPr>
                <a:defRPr/>
              </a:pPr>
              <a:t>10</a:t>
            </a:fld>
            <a:endParaRPr lang="en-US"/>
          </a:p>
        </p:txBody>
      </p:sp>
    </p:spTree>
    <p:extLst>
      <p:ext uri="{BB962C8B-B14F-4D97-AF65-F5344CB8AC3E}">
        <p14:creationId xmlns:p14="http://schemas.microsoft.com/office/powerpoint/2010/main" val="2099043749"/>
      </p:ext>
    </p:extLst>
  </p:cSld>
  <p:clrMapOvr>
    <a:masterClrMapping/>
  </p:clrMapOvr>
  <p:transition spd="med">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noFill/>
        </p:spPr>
        <p:txBody>
          <a:bodyPr lIns="90488" tIns="44450" rIns="90488" bIns="44450">
            <a:normAutofit fontScale="90000"/>
          </a:bodyPr>
          <a:lstStyle/>
          <a:p>
            <a:r>
              <a:rPr lang="en-US" sz="4000" dirty="0" smtClean="0"/>
              <a:t>Capital Abundance: Compare Capital  per Worker: Selected Countries</a:t>
            </a:r>
            <a:endParaRPr lang="en-US" dirty="0" smtClean="0"/>
          </a:p>
        </p:txBody>
      </p:sp>
      <p:graphicFrame>
        <p:nvGraphicFramePr>
          <p:cNvPr id="2050" name="Object 3"/>
          <p:cNvGraphicFramePr>
            <a:graphicFrameLocks noGrp="1" noChangeAspect="1"/>
          </p:cNvGraphicFramePr>
          <p:nvPr>
            <p:ph type="tbl" idx="1"/>
          </p:nvPr>
        </p:nvGraphicFramePr>
        <p:xfrm>
          <a:off x="687388" y="2011363"/>
          <a:ext cx="7656512" cy="3897312"/>
        </p:xfrm>
        <a:graphic>
          <a:graphicData uri="http://schemas.openxmlformats.org/presentationml/2006/ole">
            <mc:AlternateContent xmlns:mc="http://schemas.openxmlformats.org/markup-compatibility/2006">
              <mc:Choice xmlns:v="urn:schemas-microsoft-com:vml" Requires="v">
                <p:oleObj spid="_x0000_s2129" name="Document" r:id="rId4" imgW="7806600" imgH="3976920" progId="Word.Document.8">
                  <p:embed/>
                </p:oleObj>
              </mc:Choice>
              <mc:Fallback>
                <p:oleObj name="Document" r:id="rId4" imgW="7806600" imgH="39769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2011363"/>
                        <a:ext cx="7656512" cy="3897312"/>
                      </a:xfrm>
                      <a:prstGeom prst="rect">
                        <a:avLst/>
                      </a:prstGeom>
                    </p:spPr>
                  </p:pic>
                </p:oleObj>
              </mc:Fallback>
            </mc:AlternateContent>
          </a:graphicData>
        </a:graphic>
      </p:graphicFrame>
      <p:sp>
        <p:nvSpPr>
          <p:cNvPr id="2052" name="Text Box 4"/>
          <p:cNvSpPr txBox="1">
            <a:spLocks noChangeArrowheads="1"/>
          </p:cNvSpPr>
          <p:nvPr/>
        </p:nvSpPr>
        <p:spPr bwMode="auto">
          <a:xfrm>
            <a:off x="565150" y="6096000"/>
            <a:ext cx="7586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t>1985 international prices. Item 4.2, page 91, 6</a:t>
            </a:r>
            <a:r>
              <a:rPr lang="en-US" baseline="30000"/>
              <a:t>th</a:t>
            </a:r>
            <a:r>
              <a:rPr lang="en-US"/>
              <a:t> edition Husted &amp; Melvin</a:t>
            </a:r>
          </a:p>
        </p:txBody>
      </p:sp>
      <p:sp>
        <p:nvSpPr>
          <p:cNvPr id="2" name="Slide Number Placeholder 1"/>
          <p:cNvSpPr>
            <a:spLocks noGrp="1"/>
          </p:cNvSpPr>
          <p:nvPr>
            <p:ph type="sldNum" sz="quarter" idx="12"/>
          </p:nvPr>
        </p:nvSpPr>
        <p:spPr/>
        <p:txBody>
          <a:bodyPr/>
          <a:lstStyle/>
          <a:p>
            <a:pPr>
              <a:defRPr/>
            </a:pPr>
            <a:fld id="{4D3700B7-B6EB-428B-BD4E-85633B5B04E5}" type="slidenum">
              <a:rPr lang="en-US" smtClean="0"/>
              <a:pPr>
                <a:defRPr/>
              </a:pPr>
              <a:t>11</a:t>
            </a:fld>
            <a:endParaRPr lang="en-US"/>
          </a:p>
        </p:txBody>
      </p:sp>
    </p:spTree>
    <p:extLst>
      <p:ext uri="{BB962C8B-B14F-4D97-AF65-F5344CB8AC3E}">
        <p14:creationId xmlns:p14="http://schemas.microsoft.com/office/powerpoint/2010/main" val="3883801601"/>
      </p:ext>
    </p:extLst>
  </p:cSld>
  <p:clrMapOvr>
    <a:masterClrMapping/>
  </p:clrMapOvr>
  <p:transition spd="med">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lIns="90488" tIns="44450" rIns="90488" bIns="44450"/>
          <a:lstStyle/>
          <a:p>
            <a:r>
              <a:rPr lang="en-US" sz="4000" smtClean="0"/>
              <a:t>Price definition of factor abundance</a:t>
            </a:r>
            <a:endParaRPr lang="en-US" smtClean="0"/>
          </a:p>
        </p:txBody>
      </p:sp>
      <p:sp>
        <p:nvSpPr>
          <p:cNvPr id="4100" name="Rectangle 3"/>
          <p:cNvSpPr>
            <a:spLocks noGrp="1" noChangeArrowheads="1"/>
          </p:cNvSpPr>
          <p:nvPr>
            <p:ph type="body" idx="1"/>
          </p:nvPr>
        </p:nvSpPr>
        <p:spPr>
          <a:noFill/>
        </p:spPr>
        <p:txBody>
          <a:bodyPr lIns="90488" tIns="44450" rIns="90488" bIns="44450"/>
          <a:lstStyle/>
          <a:p>
            <a:pPr>
              <a:spcBef>
                <a:spcPct val="70000"/>
              </a:spcBef>
            </a:pPr>
            <a:r>
              <a:rPr lang="en-US" smtClean="0"/>
              <a:t>Country A is relatively </a:t>
            </a:r>
            <a:r>
              <a:rPr lang="en-US" smtClean="0">
                <a:solidFill>
                  <a:srgbClr val="FF3300"/>
                </a:solidFill>
              </a:rPr>
              <a:t>capital abundant</a:t>
            </a:r>
            <a:r>
              <a:rPr lang="en-US" smtClean="0"/>
              <a:t>, if its wage-rental ratio (W/R) is higher than the other country’s wage-rental ratio:</a:t>
            </a:r>
          </a:p>
        </p:txBody>
      </p:sp>
      <p:graphicFrame>
        <p:nvGraphicFramePr>
          <p:cNvPr id="4098" name="Object 4"/>
          <p:cNvGraphicFramePr>
            <a:graphicFrameLocks noChangeAspect="1"/>
          </p:cNvGraphicFramePr>
          <p:nvPr/>
        </p:nvGraphicFramePr>
        <p:xfrm>
          <a:off x="3135313" y="3943350"/>
          <a:ext cx="2798762" cy="1741488"/>
        </p:xfrm>
        <a:graphic>
          <a:graphicData uri="http://schemas.openxmlformats.org/presentationml/2006/ole">
            <mc:AlternateContent xmlns:mc="http://schemas.openxmlformats.org/markup-compatibility/2006">
              <mc:Choice xmlns:v="urn:schemas-microsoft-com:vml" Requires="v">
                <p:oleObj spid="_x0000_s4176" name="Equation" r:id="rId4" imgW="774360" imgH="482400" progId="Equation.3">
                  <p:embed/>
                </p:oleObj>
              </mc:Choice>
              <mc:Fallback>
                <p:oleObj name="Equation" r:id="rId4" imgW="77436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5313" y="3943350"/>
                        <a:ext cx="2798762" cy="174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00609C9-ADF1-4F73-A8D6-3529F5489E0C}" type="slidenum">
              <a:rPr lang="en-US" smtClean="0"/>
              <a:pPr/>
              <a:t>12</a:t>
            </a:fld>
            <a:endParaRPr lang="en-US" dirty="0"/>
          </a:p>
        </p:txBody>
      </p:sp>
    </p:spTree>
    <p:extLst>
      <p:ext uri="{BB962C8B-B14F-4D97-AF65-F5344CB8AC3E}">
        <p14:creationId xmlns:p14="http://schemas.microsoft.com/office/powerpoint/2010/main" val="2951979547"/>
      </p:ext>
    </p:extLst>
  </p:cSld>
  <p:clrMapOvr>
    <a:masterClrMapping/>
  </p:clrMapOvr>
  <p:transition spd="med">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609600"/>
            <a:ext cx="8382000" cy="1143000"/>
          </a:xfrm>
          <a:noFill/>
        </p:spPr>
        <p:txBody>
          <a:bodyPr lIns="90488" tIns="44450" rIns="90488" bIns="44450"/>
          <a:lstStyle/>
          <a:p>
            <a:r>
              <a:rPr lang="en-US" sz="4000" smtClean="0"/>
              <a:t>Strong factor abundance assumption</a:t>
            </a:r>
            <a:endParaRPr lang="en-US" smtClean="0"/>
          </a:p>
        </p:txBody>
      </p:sp>
      <p:sp>
        <p:nvSpPr>
          <p:cNvPr id="26627" name="Rectangle 3"/>
          <p:cNvSpPr>
            <a:spLocks noGrp="1" noChangeArrowheads="1"/>
          </p:cNvSpPr>
          <p:nvPr>
            <p:ph type="body" idx="1"/>
          </p:nvPr>
        </p:nvSpPr>
        <p:spPr>
          <a:noFill/>
        </p:spPr>
        <p:txBody>
          <a:bodyPr lIns="90488" tIns="44450" rIns="90488" bIns="44450"/>
          <a:lstStyle/>
          <a:p>
            <a:pPr>
              <a:spcBef>
                <a:spcPct val="70000"/>
              </a:spcBef>
            </a:pPr>
            <a:r>
              <a:rPr lang="en-US" smtClean="0"/>
              <a:t>If country A is relatively </a:t>
            </a:r>
            <a:r>
              <a:rPr lang="en-US" smtClean="0">
                <a:solidFill>
                  <a:srgbClr val="FF3300"/>
                </a:solidFill>
              </a:rPr>
              <a:t>capital abundant</a:t>
            </a:r>
            <a:r>
              <a:rPr lang="en-US" smtClean="0"/>
              <a:t>, by the quantity definition, its wage-rental ratio (W/R) will be higher than the other country’s wage-rental ratio.</a:t>
            </a:r>
          </a:p>
          <a:p>
            <a:pPr>
              <a:spcBef>
                <a:spcPct val="70000"/>
              </a:spcBef>
            </a:pPr>
            <a:r>
              <a:rPr lang="en-US" smtClean="0"/>
              <a:t>That is, the price definition holds, too.</a:t>
            </a:r>
          </a:p>
        </p:txBody>
      </p:sp>
      <p:sp>
        <p:nvSpPr>
          <p:cNvPr id="2" name="Slide Number Placeholder 1"/>
          <p:cNvSpPr>
            <a:spLocks noGrp="1"/>
          </p:cNvSpPr>
          <p:nvPr>
            <p:ph type="sldNum" sz="quarter" idx="12"/>
          </p:nvPr>
        </p:nvSpPr>
        <p:spPr/>
        <p:txBody>
          <a:bodyPr/>
          <a:lstStyle/>
          <a:p>
            <a:fld id="{F00609C9-ADF1-4F73-A8D6-3529F5489E0C}" type="slidenum">
              <a:rPr lang="en-US" smtClean="0"/>
              <a:pPr/>
              <a:t>13</a:t>
            </a:fld>
            <a:endParaRPr lang="en-US" dirty="0"/>
          </a:p>
        </p:txBody>
      </p:sp>
    </p:spTree>
    <p:extLst>
      <p:ext uri="{BB962C8B-B14F-4D97-AF65-F5344CB8AC3E}">
        <p14:creationId xmlns:p14="http://schemas.microsoft.com/office/powerpoint/2010/main" val="807047348"/>
      </p:ext>
    </p:extLst>
  </p:cSld>
  <p:clrMapOvr>
    <a:masterClrMapping/>
  </p:clrMapOvr>
  <p:transition spd="med">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lIns="90488" tIns="44450" rIns="90488" bIns="44450"/>
          <a:lstStyle/>
          <a:p>
            <a:r>
              <a:rPr lang="en-US" smtClean="0"/>
              <a:t>Heckscher-Ohlin Theorem</a:t>
            </a:r>
          </a:p>
        </p:txBody>
      </p:sp>
      <p:sp>
        <p:nvSpPr>
          <p:cNvPr id="44035" name="Rectangle 3"/>
          <p:cNvSpPr>
            <a:spLocks noGrp="1" noChangeArrowheads="1"/>
          </p:cNvSpPr>
          <p:nvPr>
            <p:ph type="body" idx="1"/>
          </p:nvPr>
        </p:nvSpPr>
        <p:spPr>
          <a:noFill/>
        </p:spPr>
        <p:txBody>
          <a:bodyPr lIns="90488" tIns="44450" rIns="90488" bIns="44450"/>
          <a:lstStyle/>
          <a:p>
            <a:pPr>
              <a:spcBef>
                <a:spcPct val="70000"/>
              </a:spcBef>
            </a:pPr>
            <a:r>
              <a:rPr lang="en-US" i="1" dirty="0" smtClean="0"/>
              <a:t>A country will export the goods whose production is intensive in the factor with which that country is abundantly endowed.</a:t>
            </a:r>
          </a:p>
        </p:txBody>
      </p:sp>
      <p:sp>
        <p:nvSpPr>
          <p:cNvPr id="2" name="Slide Number Placeholder 1"/>
          <p:cNvSpPr>
            <a:spLocks noGrp="1"/>
          </p:cNvSpPr>
          <p:nvPr>
            <p:ph type="sldNum" sz="quarter" idx="12"/>
          </p:nvPr>
        </p:nvSpPr>
        <p:spPr/>
        <p:txBody>
          <a:bodyPr/>
          <a:lstStyle/>
          <a:p>
            <a:fld id="{F00609C9-ADF1-4F73-A8D6-3529F5489E0C}" type="slidenum">
              <a:rPr lang="en-US" smtClean="0"/>
              <a:pPr/>
              <a:t>14</a:t>
            </a:fld>
            <a:endParaRPr lang="en-US" dirty="0"/>
          </a:p>
        </p:txBody>
      </p:sp>
    </p:spTree>
    <p:extLst>
      <p:ext uri="{BB962C8B-B14F-4D97-AF65-F5344CB8AC3E}">
        <p14:creationId xmlns:p14="http://schemas.microsoft.com/office/powerpoint/2010/main" val="2721406005"/>
      </p:ext>
    </p:extLst>
  </p:cSld>
  <p:clrMapOvr>
    <a:masterClrMapping/>
  </p:clrMapOvr>
  <p:transition spd="med">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Rectangle 7"/>
          <p:cNvSpPr>
            <a:spLocks noChangeArrowheads="1"/>
          </p:cNvSpPr>
          <p:nvPr/>
        </p:nvSpPr>
        <p:spPr bwMode="auto">
          <a:xfrm>
            <a:off x="671072" y="1577772"/>
            <a:ext cx="8047038" cy="4746827"/>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6" name="Rectangle 8"/>
          <p:cNvSpPr>
            <a:spLocks noChangeArrowheads="1"/>
          </p:cNvSpPr>
          <p:nvPr/>
        </p:nvSpPr>
        <p:spPr bwMode="auto">
          <a:xfrm>
            <a:off x="685800" y="1600200"/>
            <a:ext cx="8012671" cy="311900"/>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862213" name="Rectangle 5"/>
          <p:cNvSpPr>
            <a:spLocks noChangeArrowheads="1"/>
          </p:cNvSpPr>
          <p:nvPr/>
        </p:nvSpPr>
        <p:spPr bwMode="auto">
          <a:xfrm>
            <a:off x="566738" y="747713"/>
            <a:ext cx="76723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Free-Trade Equilibrium</a:t>
            </a:r>
          </a:p>
        </p:txBody>
      </p:sp>
      <p:sp>
        <p:nvSpPr>
          <p:cNvPr id="11" name="Rectangle 6"/>
          <p:cNvSpPr>
            <a:spLocks noChangeArrowheads="1"/>
          </p:cNvSpPr>
          <p:nvPr/>
        </p:nvSpPr>
        <p:spPr bwMode="auto">
          <a:xfrm>
            <a:off x="566738" y="1143000"/>
            <a:ext cx="7947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000" dirty="0">
                <a:solidFill>
                  <a:srgbClr val="00B050"/>
                </a:solidFill>
              </a:rPr>
              <a:t>Home Equilibrium with Free Trade</a:t>
            </a:r>
          </a:p>
        </p:txBody>
      </p:sp>
      <p:sp>
        <p:nvSpPr>
          <p:cNvPr id="12" name="Text Box 7"/>
          <p:cNvSpPr txBox="1">
            <a:spLocks noChangeArrowheads="1"/>
          </p:cNvSpPr>
          <p:nvPr/>
        </p:nvSpPr>
        <p:spPr bwMode="auto">
          <a:xfrm>
            <a:off x="702734" y="1600200"/>
            <a:ext cx="1905000" cy="289823"/>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4-3 (1 of 2)</a:t>
            </a:r>
          </a:p>
        </p:txBody>
      </p:sp>
      <p:sp>
        <p:nvSpPr>
          <p:cNvPr id="14" name="Rectangle 20"/>
          <p:cNvSpPr>
            <a:spLocks noChangeArrowheads="1"/>
          </p:cNvSpPr>
          <p:nvPr/>
        </p:nvSpPr>
        <p:spPr bwMode="auto">
          <a:xfrm>
            <a:off x="771525" y="1922463"/>
            <a:ext cx="7923213" cy="2932112"/>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16" name="Rectangle 23"/>
          <p:cNvSpPr>
            <a:spLocks noChangeArrowheads="1"/>
          </p:cNvSpPr>
          <p:nvPr/>
        </p:nvSpPr>
        <p:spPr bwMode="auto">
          <a:xfrm>
            <a:off x="719138" y="4879976"/>
            <a:ext cx="4136231" cy="1400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s-ES" altLang="en-US" sz="1700" b="0" dirty="0">
                <a:solidFill>
                  <a:prstClr val="black"/>
                </a:solidFill>
                <a:latin typeface="Times New Roman"/>
              </a:rPr>
              <a:t>At </a:t>
            </a:r>
            <a:r>
              <a:rPr lang="en-US" altLang="en-US" sz="1700" b="0" dirty="0">
                <a:solidFill>
                  <a:prstClr val="black"/>
                </a:solidFill>
                <a:latin typeface="Times New Roman"/>
              </a:rPr>
              <a:t>the</a:t>
            </a:r>
            <a:r>
              <a:rPr lang="es-ES" altLang="en-US" sz="1700" b="0" dirty="0">
                <a:solidFill>
                  <a:prstClr val="black"/>
                </a:solidFill>
                <a:latin typeface="Times New Roman"/>
              </a:rPr>
              <a:t> </a:t>
            </a:r>
            <a:r>
              <a:rPr lang="en-US" altLang="en-US" sz="1700" b="0" dirty="0">
                <a:solidFill>
                  <a:prstClr val="black"/>
                </a:solidFill>
                <a:latin typeface="Times New Roman"/>
              </a:rPr>
              <a:t>free-trade world relative price of computers,</a:t>
            </a:r>
            <a:r>
              <a:rPr lang="en-US" altLang="en-US" sz="1700" b="0" i="1" dirty="0">
                <a:solidFill>
                  <a:prstClr val="black"/>
                </a:solidFill>
                <a:latin typeface="Times New Roman"/>
              </a:rPr>
              <a:t> (P</a:t>
            </a:r>
            <a:r>
              <a:rPr lang="en-US" altLang="en-US" sz="1700" b="0" i="1" baseline="-25000" dirty="0">
                <a:solidFill>
                  <a:prstClr val="black"/>
                </a:solidFill>
                <a:latin typeface="Times New Roman"/>
              </a:rPr>
              <a:t>C</a:t>
            </a:r>
            <a:r>
              <a:rPr lang="en-US" altLang="en-US" sz="1700" b="0" i="1" dirty="0">
                <a:solidFill>
                  <a:prstClr val="black"/>
                </a:solidFill>
                <a:latin typeface="Times New Roman"/>
              </a:rPr>
              <a:t> /P</a:t>
            </a:r>
            <a:r>
              <a:rPr lang="en-US" altLang="en-US" sz="1700" b="0" i="1" baseline="-25000" dirty="0">
                <a:solidFill>
                  <a:prstClr val="black"/>
                </a:solidFill>
                <a:latin typeface="Times New Roman"/>
              </a:rPr>
              <a:t>S</a:t>
            </a:r>
            <a:r>
              <a:rPr lang="en-US" altLang="en-US" sz="1700" b="0" i="1" dirty="0">
                <a:solidFill>
                  <a:prstClr val="black"/>
                </a:solidFill>
                <a:latin typeface="Times New Roman"/>
              </a:rPr>
              <a:t>)</a:t>
            </a:r>
            <a:r>
              <a:rPr lang="en-US" altLang="en-US" sz="1700" b="0" i="1" baseline="30000" dirty="0">
                <a:solidFill>
                  <a:prstClr val="black"/>
                </a:solidFill>
                <a:latin typeface="Times New Roman"/>
              </a:rPr>
              <a:t>W</a:t>
            </a:r>
            <a:r>
              <a:rPr lang="en-US" altLang="en-US" sz="1700" b="0" i="1" dirty="0">
                <a:solidFill>
                  <a:prstClr val="black"/>
                </a:solidFill>
                <a:latin typeface="Times New Roman"/>
              </a:rPr>
              <a:t>, </a:t>
            </a:r>
            <a:r>
              <a:rPr lang="en-US" altLang="en-US" sz="1700" b="0" dirty="0" smtClean="0">
                <a:solidFill>
                  <a:prstClr val="black"/>
                </a:solidFill>
                <a:latin typeface="Times New Roman"/>
              </a:rPr>
              <a:t>Home</a:t>
            </a:r>
            <a:r>
              <a:rPr lang="en-US" altLang="en-US" sz="1700" b="0" i="1" dirty="0" smtClean="0">
                <a:solidFill>
                  <a:prstClr val="black"/>
                </a:solidFill>
                <a:latin typeface="Times New Roman"/>
              </a:rPr>
              <a:t> </a:t>
            </a:r>
            <a:r>
              <a:rPr lang="en-US" altLang="en-US" sz="1700" b="0" dirty="0">
                <a:solidFill>
                  <a:prstClr val="black"/>
                </a:solidFill>
                <a:latin typeface="Times New Roman"/>
              </a:rPr>
              <a:t>produces at point </a:t>
            </a:r>
            <a:r>
              <a:rPr lang="en-US" altLang="en-US" sz="1700" b="0" i="1" dirty="0">
                <a:solidFill>
                  <a:prstClr val="black"/>
                </a:solidFill>
                <a:latin typeface="Times New Roman"/>
              </a:rPr>
              <a:t>B </a:t>
            </a:r>
            <a:r>
              <a:rPr lang="en-US" altLang="en-US" sz="1700" b="0" dirty="0">
                <a:solidFill>
                  <a:prstClr val="black"/>
                </a:solidFill>
                <a:latin typeface="Times New Roman"/>
              </a:rPr>
              <a:t>in panel (a) and consumes at point </a:t>
            </a:r>
            <a:r>
              <a:rPr lang="en-US" altLang="en-US" sz="1700" b="0" i="1" dirty="0">
                <a:solidFill>
                  <a:prstClr val="black"/>
                </a:solidFill>
                <a:latin typeface="Times New Roman"/>
              </a:rPr>
              <a:t>C,</a:t>
            </a:r>
            <a:r>
              <a:rPr lang="en-US" altLang="en-US" sz="1700" b="0" dirty="0">
                <a:solidFill>
                  <a:prstClr val="black"/>
                </a:solidFill>
                <a:latin typeface="Times New Roman"/>
              </a:rPr>
              <a:t> </a:t>
            </a:r>
            <a:r>
              <a:rPr lang="en-US" altLang="en-US" sz="1700" b="0" dirty="0" smtClean="0">
                <a:solidFill>
                  <a:prstClr val="black"/>
                </a:solidFill>
                <a:latin typeface="Times New Roman"/>
              </a:rPr>
              <a:t> exporting </a:t>
            </a:r>
            <a:r>
              <a:rPr lang="en-US" altLang="en-US" sz="1700" b="0" dirty="0">
                <a:solidFill>
                  <a:prstClr val="black"/>
                </a:solidFill>
                <a:latin typeface="Times New Roman"/>
              </a:rPr>
              <a:t>computers and importing shoes. Point </a:t>
            </a:r>
            <a:r>
              <a:rPr lang="en-US" altLang="en-US" sz="1700" b="0" i="1" dirty="0">
                <a:solidFill>
                  <a:prstClr val="black"/>
                </a:solidFill>
                <a:latin typeface="Times New Roman"/>
              </a:rPr>
              <a:t>A </a:t>
            </a:r>
            <a:r>
              <a:rPr lang="en-US" altLang="en-US" sz="1700" b="0" dirty="0">
                <a:solidFill>
                  <a:prstClr val="black"/>
                </a:solidFill>
                <a:latin typeface="Times New Roman"/>
              </a:rPr>
              <a:t>is the no-trade equilibrium</a:t>
            </a:r>
            <a:r>
              <a:rPr lang="en-US" altLang="en-US" sz="1700" b="0" dirty="0" smtClean="0">
                <a:solidFill>
                  <a:prstClr val="black"/>
                </a:solidFill>
                <a:latin typeface="Times New Roman"/>
              </a:rPr>
              <a:t>.</a:t>
            </a:r>
            <a:endParaRPr lang="en-US" altLang="en-US" sz="1700" b="0" dirty="0">
              <a:solidFill>
                <a:prstClr val="black"/>
              </a:solidFill>
              <a:latin typeface="Times New Roman"/>
            </a:endParaRPr>
          </a:p>
        </p:txBody>
      </p:sp>
      <p:sp>
        <p:nvSpPr>
          <p:cNvPr id="17" name="Rectangle 31"/>
          <p:cNvSpPr>
            <a:spLocks noChangeArrowheads="1"/>
          </p:cNvSpPr>
          <p:nvPr/>
        </p:nvSpPr>
        <p:spPr bwMode="auto">
          <a:xfrm>
            <a:off x="4750747" y="4886326"/>
            <a:ext cx="4006859"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700" b="0" dirty="0" smtClean="0">
                <a:solidFill>
                  <a:prstClr val="black"/>
                </a:solidFill>
                <a:latin typeface="Times New Roman"/>
              </a:rPr>
              <a:t>The </a:t>
            </a:r>
            <a:r>
              <a:rPr lang="en-US" altLang="en-US" sz="1700" b="0" dirty="0">
                <a:solidFill>
                  <a:prstClr val="black"/>
                </a:solidFill>
                <a:latin typeface="Times New Roman"/>
              </a:rPr>
              <a:t>“trade triangle” has a base equal to the Home exports of computers (the difference between the amount produced and the amount consumed with trade, (</a:t>
            </a:r>
            <a:r>
              <a:rPr lang="en-US" altLang="en-US" sz="1700" b="0" i="1" dirty="0">
                <a:solidFill>
                  <a:prstClr val="black"/>
                </a:solidFill>
                <a:latin typeface="Times New Roman"/>
              </a:rPr>
              <a:t>Q</a:t>
            </a:r>
            <a:r>
              <a:rPr lang="en-US" altLang="en-US" sz="1700" b="0" i="1" baseline="-25000" dirty="0">
                <a:solidFill>
                  <a:prstClr val="black"/>
                </a:solidFill>
                <a:latin typeface="Times New Roman"/>
              </a:rPr>
              <a:t>C</a:t>
            </a:r>
            <a:r>
              <a:rPr lang="en-US" altLang="en-US" sz="1700" b="0" baseline="-25000" dirty="0">
                <a:solidFill>
                  <a:prstClr val="black"/>
                </a:solidFill>
                <a:latin typeface="Times New Roman"/>
              </a:rPr>
              <a:t>2</a:t>
            </a:r>
            <a:r>
              <a:rPr lang="en-US" altLang="en-US" sz="1700" b="0" i="1" dirty="0">
                <a:solidFill>
                  <a:prstClr val="black"/>
                </a:solidFill>
                <a:latin typeface="Times New Roman"/>
              </a:rPr>
              <a:t> − Q</a:t>
            </a:r>
            <a:r>
              <a:rPr lang="en-US" altLang="en-US" sz="1700" b="0" i="1" baseline="-25000" dirty="0">
                <a:solidFill>
                  <a:prstClr val="black"/>
                </a:solidFill>
                <a:latin typeface="Times New Roman"/>
              </a:rPr>
              <a:t>C</a:t>
            </a:r>
            <a:r>
              <a:rPr lang="en-US" altLang="en-US" sz="1700" b="0" baseline="-25000" dirty="0">
                <a:solidFill>
                  <a:prstClr val="black"/>
                </a:solidFill>
                <a:latin typeface="Times New Roman"/>
              </a:rPr>
              <a:t>3</a:t>
            </a:r>
            <a:r>
              <a:rPr lang="en-US" altLang="en-US" sz="1700" b="0" dirty="0">
                <a:solidFill>
                  <a:prstClr val="black"/>
                </a:solidFill>
                <a:latin typeface="Times New Roman"/>
              </a:rPr>
              <a:t>)</a:t>
            </a:r>
            <a:r>
              <a:rPr lang="en-US" altLang="en-US" sz="1700" b="0" i="1" dirty="0">
                <a:solidFill>
                  <a:prstClr val="black"/>
                </a:solidFill>
                <a:latin typeface="Times New Roman"/>
              </a:rPr>
              <a:t>.</a:t>
            </a:r>
            <a:endParaRPr lang="en-US" altLang="en-US" sz="1700" b="0" dirty="0">
              <a:solidFill>
                <a:prstClr val="black"/>
              </a:solidFill>
              <a:latin typeface="Times New Roman"/>
            </a:endParaRPr>
          </a:p>
        </p:txBody>
      </p:sp>
      <p:sp>
        <p:nvSpPr>
          <p:cNvPr id="12314" name="Text Box 28"/>
          <p:cNvSpPr txBox="1">
            <a:spLocks noChangeArrowheads="1"/>
          </p:cNvSpPr>
          <p:nvPr/>
        </p:nvSpPr>
        <p:spPr bwMode="auto">
          <a:xfrm>
            <a:off x="2575921" y="1583939"/>
            <a:ext cx="4349652" cy="5786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600" b="0" dirty="0">
                <a:solidFill>
                  <a:prstClr val="black"/>
                </a:solidFill>
              </a:rPr>
              <a:t>International Free-Trade Equilibrium at Home </a:t>
            </a:r>
          </a:p>
          <a:p>
            <a:pPr eaLnBrk="1" hangingPunct="1"/>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15</a:t>
            </a:fld>
            <a:endParaRPr lang="en-US">
              <a:solidFill>
                <a:prstClr val="black">
                  <a:tint val="75000"/>
                </a:prstClr>
              </a:solidFill>
            </a:endParaRPr>
          </a:p>
        </p:txBody>
      </p:sp>
      <p:sp>
        <p:nvSpPr>
          <p:cNvPr id="32" name="Rectangle 31"/>
          <p:cNvSpPr>
            <a:spLocks noChangeArrowheads="1"/>
          </p:cNvSpPr>
          <p:nvPr/>
        </p:nvSpPr>
        <p:spPr bwMode="auto">
          <a:xfrm>
            <a:off x="877888" y="333375"/>
            <a:ext cx="3541712" cy="323850"/>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3200" b="0">
              <a:solidFill>
                <a:srgbClr val="1F497D"/>
              </a:solidFill>
            </a:endParaRPr>
          </a:p>
        </p:txBody>
      </p:sp>
      <p:cxnSp>
        <p:nvCxnSpPr>
          <p:cNvPr id="33" name="Straight Connector 32"/>
          <p:cNvCxnSpPr>
            <a:cxnSpLocks noChangeShapeType="1"/>
          </p:cNvCxnSpPr>
          <p:nvPr/>
        </p:nvCxnSpPr>
        <p:spPr bwMode="auto">
          <a:xfrm>
            <a:off x="566738" y="668338"/>
            <a:ext cx="3852862"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34"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2917825" algn="l"/>
              </a:tabLst>
            </a:pPr>
            <a:r>
              <a:rPr lang="en-US" altLang="en-US" sz="2400" b="1" smtClean="0">
                <a:solidFill>
                  <a:srgbClr val="000000"/>
                </a:solidFill>
              </a:rPr>
              <a:t>1  Heckscher-Ohlin Model</a:t>
            </a:r>
            <a:endParaRPr lang="en-US" altLang="en-US" sz="2400" b="1" dirty="0" smtClean="0">
              <a:solidFill>
                <a:srgbClr val="000000"/>
              </a:solidFill>
            </a:endParaRPr>
          </a:p>
        </p:txBody>
      </p:sp>
      <p:pic>
        <p:nvPicPr>
          <p:cNvPr id="6148" name="Picture 4" descr="D:\User Data\My Documents\MEDIA\Feenstra Taylor 3e\PPTs\feenstra_int_econ_3e_high_res_trade_ch04_econ_ch04_fig_04_03_1b.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3080" y="2011680"/>
            <a:ext cx="5777411"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0165045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 name="Rectangle 7"/>
          <p:cNvSpPr>
            <a:spLocks noChangeArrowheads="1"/>
          </p:cNvSpPr>
          <p:nvPr/>
        </p:nvSpPr>
        <p:spPr bwMode="auto">
          <a:xfrm>
            <a:off x="671072" y="1577772"/>
            <a:ext cx="8047038" cy="4670627"/>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7" name="Rectangle 8"/>
          <p:cNvSpPr>
            <a:spLocks noChangeArrowheads="1"/>
          </p:cNvSpPr>
          <p:nvPr/>
        </p:nvSpPr>
        <p:spPr bwMode="auto">
          <a:xfrm>
            <a:off x="685800" y="1600200"/>
            <a:ext cx="8012671" cy="303179"/>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13314" name="Rectangle 5"/>
          <p:cNvSpPr>
            <a:spLocks noChangeArrowheads="1"/>
          </p:cNvSpPr>
          <p:nvPr/>
        </p:nvSpPr>
        <p:spPr bwMode="auto">
          <a:xfrm>
            <a:off x="566738" y="747713"/>
            <a:ext cx="76723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Free-Trade Equilibrium</a:t>
            </a:r>
          </a:p>
        </p:txBody>
      </p:sp>
      <p:sp>
        <p:nvSpPr>
          <p:cNvPr id="13315" name="Rectangle 6"/>
          <p:cNvSpPr>
            <a:spLocks noChangeArrowheads="1"/>
          </p:cNvSpPr>
          <p:nvPr/>
        </p:nvSpPr>
        <p:spPr bwMode="auto">
          <a:xfrm>
            <a:off x="566738" y="1143000"/>
            <a:ext cx="7947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000" dirty="0">
                <a:solidFill>
                  <a:srgbClr val="00B050"/>
                </a:solidFill>
              </a:rPr>
              <a:t>Home Equilibrium with Free Trade</a:t>
            </a:r>
          </a:p>
        </p:txBody>
      </p:sp>
      <p:sp>
        <p:nvSpPr>
          <p:cNvPr id="13317" name="Text Box 7"/>
          <p:cNvSpPr txBox="1">
            <a:spLocks noChangeArrowheads="1"/>
          </p:cNvSpPr>
          <p:nvPr/>
        </p:nvSpPr>
        <p:spPr bwMode="auto">
          <a:xfrm>
            <a:off x="702734" y="1600200"/>
            <a:ext cx="1826419" cy="285750"/>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4-3 (2 of 2)</a:t>
            </a:r>
          </a:p>
        </p:txBody>
      </p:sp>
      <p:sp>
        <p:nvSpPr>
          <p:cNvPr id="13318" name="Rectangle 20"/>
          <p:cNvSpPr>
            <a:spLocks noChangeArrowheads="1"/>
          </p:cNvSpPr>
          <p:nvPr/>
        </p:nvSpPr>
        <p:spPr bwMode="auto">
          <a:xfrm>
            <a:off x="771525" y="1922463"/>
            <a:ext cx="7923213" cy="2932112"/>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16" name="Rectangle 23"/>
          <p:cNvSpPr>
            <a:spLocks noChangeArrowheads="1"/>
          </p:cNvSpPr>
          <p:nvPr/>
        </p:nvSpPr>
        <p:spPr bwMode="auto">
          <a:xfrm>
            <a:off x="704850" y="4871097"/>
            <a:ext cx="413499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800" b="0" dirty="0">
                <a:solidFill>
                  <a:prstClr val="black"/>
                </a:solidFill>
                <a:latin typeface="Times New Roman"/>
              </a:rPr>
              <a:t>The height of this triangle is the Home imports of shoes (the difference between the amount consumed of shoes and the amount produced with trade, </a:t>
            </a:r>
            <a:r>
              <a:rPr lang="en-US" altLang="en-US" sz="1800" b="0" i="1" dirty="0">
                <a:solidFill>
                  <a:prstClr val="black"/>
                </a:solidFill>
                <a:latin typeface="Times New Roman"/>
              </a:rPr>
              <a:t>Q</a:t>
            </a:r>
            <a:r>
              <a:rPr lang="en-US" altLang="en-US" sz="1800" b="0" i="1" baseline="-25000" dirty="0">
                <a:solidFill>
                  <a:prstClr val="black"/>
                </a:solidFill>
                <a:latin typeface="Times New Roman"/>
              </a:rPr>
              <a:t>S</a:t>
            </a:r>
            <a:r>
              <a:rPr lang="en-US" altLang="en-US" sz="1800" b="0" baseline="-25000" dirty="0">
                <a:solidFill>
                  <a:prstClr val="black"/>
                </a:solidFill>
                <a:latin typeface="Times New Roman"/>
              </a:rPr>
              <a:t>3</a:t>
            </a:r>
            <a:r>
              <a:rPr lang="en-US" altLang="en-US" sz="1800" b="0" i="1" dirty="0">
                <a:solidFill>
                  <a:prstClr val="black"/>
                </a:solidFill>
                <a:latin typeface="Times New Roman"/>
              </a:rPr>
              <a:t> − Q</a:t>
            </a:r>
            <a:r>
              <a:rPr lang="en-US" altLang="en-US" sz="1800" b="0" i="1" baseline="-25000" dirty="0">
                <a:solidFill>
                  <a:prstClr val="black"/>
                </a:solidFill>
                <a:latin typeface="Times New Roman"/>
              </a:rPr>
              <a:t>S</a:t>
            </a:r>
            <a:r>
              <a:rPr lang="en-US" altLang="en-US" sz="1800" b="0" baseline="-25000" dirty="0">
                <a:solidFill>
                  <a:prstClr val="black"/>
                </a:solidFill>
                <a:latin typeface="Times New Roman"/>
              </a:rPr>
              <a:t>2</a:t>
            </a:r>
            <a:r>
              <a:rPr lang="en-US" altLang="en-US" sz="1800" b="0" dirty="0">
                <a:solidFill>
                  <a:prstClr val="black"/>
                </a:solidFill>
                <a:latin typeface="Times New Roman"/>
              </a:rPr>
              <a:t>).</a:t>
            </a:r>
          </a:p>
        </p:txBody>
      </p:sp>
      <p:sp>
        <p:nvSpPr>
          <p:cNvPr id="17" name="Rectangle 31"/>
          <p:cNvSpPr>
            <a:spLocks noChangeArrowheads="1"/>
          </p:cNvSpPr>
          <p:nvPr/>
        </p:nvSpPr>
        <p:spPr bwMode="auto">
          <a:xfrm>
            <a:off x="4940301" y="4771071"/>
            <a:ext cx="3971132"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800" b="0" dirty="0">
                <a:solidFill>
                  <a:prstClr val="black"/>
                </a:solidFill>
                <a:latin typeface="Times New Roman"/>
              </a:rPr>
              <a:t>In panel (b), we show</a:t>
            </a:r>
            <a:r>
              <a:rPr lang="en-US" altLang="en-US" sz="1800" b="0" i="1" dirty="0">
                <a:solidFill>
                  <a:prstClr val="black"/>
                </a:solidFill>
                <a:latin typeface="Times New Roman"/>
              </a:rPr>
              <a:t> </a:t>
            </a:r>
            <a:r>
              <a:rPr lang="en-US" altLang="en-US" sz="1800" b="0" dirty="0">
                <a:solidFill>
                  <a:prstClr val="black"/>
                </a:solidFill>
                <a:latin typeface="Times New Roman"/>
              </a:rPr>
              <a:t>Home exports of computers equal to zero at the no-trade relative price,</a:t>
            </a:r>
            <a:r>
              <a:rPr lang="en-US" altLang="en-US" sz="1800" b="0" i="1" dirty="0">
                <a:solidFill>
                  <a:prstClr val="black"/>
                </a:solidFill>
                <a:latin typeface="Times New Roman"/>
              </a:rPr>
              <a:t> </a:t>
            </a:r>
            <a:r>
              <a:rPr lang="en-US" altLang="en-US" sz="1800" b="0" dirty="0">
                <a:solidFill>
                  <a:prstClr val="black"/>
                </a:solidFill>
                <a:latin typeface="Times New Roman"/>
              </a:rPr>
              <a:t>(</a:t>
            </a:r>
            <a:r>
              <a:rPr lang="en-US" altLang="en-US" sz="1800" b="0" i="1" dirty="0">
                <a:solidFill>
                  <a:prstClr val="black"/>
                </a:solidFill>
                <a:latin typeface="Times New Roman"/>
              </a:rPr>
              <a:t>P</a:t>
            </a:r>
            <a:r>
              <a:rPr lang="en-US" altLang="en-US" sz="1800" b="0" i="1" baseline="-25000" dirty="0">
                <a:solidFill>
                  <a:prstClr val="black"/>
                </a:solidFill>
                <a:latin typeface="Times New Roman"/>
              </a:rPr>
              <a:t>C </a:t>
            </a:r>
            <a:r>
              <a:rPr lang="en-US" altLang="en-US" sz="1800" b="0" i="1" dirty="0">
                <a:solidFill>
                  <a:prstClr val="black"/>
                </a:solidFill>
                <a:latin typeface="Times New Roman"/>
              </a:rPr>
              <a:t>/P</a:t>
            </a:r>
            <a:r>
              <a:rPr lang="en-US" altLang="en-US" sz="1800" b="0" i="1" baseline="-25000" dirty="0">
                <a:solidFill>
                  <a:prstClr val="black"/>
                </a:solidFill>
                <a:latin typeface="Times New Roman"/>
              </a:rPr>
              <a:t>S</a:t>
            </a:r>
            <a:r>
              <a:rPr lang="en-US" altLang="en-US" sz="1800" b="0" dirty="0">
                <a:solidFill>
                  <a:prstClr val="black"/>
                </a:solidFill>
                <a:latin typeface="Times New Roman"/>
              </a:rPr>
              <a:t>)</a:t>
            </a:r>
            <a:r>
              <a:rPr lang="en-US" altLang="en-US" sz="1800" b="0" i="1" baseline="30000" dirty="0">
                <a:solidFill>
                  <a:prstClr val="black"/>
                </a:solidFill>
                <a:latin typeface="Times New Roman"/>
              </a:rPr>
              <a:t>A</a:t>
            </a:r>
            <a:r>
              <a:rPr lang="en-US" altLang="en-US" sz="1800" b="0" dirty="0">
                <a:solidFill>
                  <a:prstClr val="black"/>
                </a:solidFill>
                <a:latin typeface="Times New Roman"/>
              </a:rPr>
              <a:t>, </a:t>
            </a:r>
            <a:r>
              <a:rPr lang="en-US" altLang="en-US" sz="1800" b="0" dirty="0" smtClean="0">
                <a:solidFill>
                  <a:prstClr val="black"/>
                </a:solidFill>
                <a:latin typeface="Times New Roman"/>
              </a:rPr>
              <a:t> and </a:t>
            </a:r>
            <a:r>
              <a:rPr lang="en-US" altLang="en-US" sz="1800" b="0" dirty="0">
                <a:solidFill>
                  <a:prstClr val="black"/>
                </a:solidFill>
                <a:latin typeface="Times New Roman"/>
              </a:rPr>
              <a:t>equal to</a:t>
            </a:r>
            <a:r>
              <a:rPr lang="en-US" altLang="en-US" sz="1800" b="0" i="1" dirty="0">
                <a:solidFill>
                  <a:prstClr val="black"/>
                </a:solidFill>
                <a:latin typeface="Times New Roman"/>
              </a:rPr>
              <a:t> </a:t>
            </a:r>
            <a:r>
              <a:rPr lang="en-US" altLang="en-US" sz="1800" b="0" dirty="0">
                <a:solidFill>
                  <a:prstClr val="black"/>
                </a:solidFill>
                <a:latin typeface="Times New Roman"/>
              </a:rPr>
              <a:t>(</a:t>
            </a:r>
            <a:r>
              <a:rPr lang="en-US" altLang="en-US" sz="1800" b="0" i="1" dirty="0">
                <a:solidFill>
                  <a:prstClr val="black"/>
                </a:solidFill>
                <a:latin typeface="Times New Roman"/>
              </a:rPr>
              <a:t>Q</a:t>
            </a:r>
            <a:r>
              <a:rPr lang="en-US" altLang="en-US" sz="1800" b="0" i="1" baseline="-25000" dirty="0">
                <a:solidFill>
                  <a:prstClr val="black"/>
                </a:solidFill>
                <a:latin typeface="Times New Roman"/>
              </a:rPr>
              <a:t>C</a:t>
            </a:r>
            <a:r>
              <a:rPr lang="en-US" altLang="en-US" sz="1800" b="0" baseline="-25000" dirty="0">
                <a:solidFill>
                  <a:prstClr val="black"/>
                </a:solidFill>
                <a:latin typeface="Times New Roman"/>
              </a:rPr>
              <a:t>2</a:t>
            </a:r>
            <a:r>
              <a:rPr lang="en-US" altLang="en-US" sz="1800" b="0" i="1" dirty="0">
                <a:solidFill>
                  <a:prstClr val="black"/>
                </a:solidFill>
                <a:latin typeface="Times New Roman"/>
              </a:rPr>
              <a:t> − Q</a:t>
            </a:r>
            <a:r>
              <a:rPr lang="en-US" altLang="en-US" sz="1800" b="0" i="1" baseline="-25000" dirty="0">
                <a:solidFill>
                  <a:prstClr val="black"/>
                </a:solidFill>
                <a:latin typeface="Times New Roman"/>
              </a:rPr>
              <a:t>C</a:t>
            </a:r>
            <a:r>
              <a:rPr lang="en-US" altLang="en-US" sz="1800" b="0" baseline="-25000" dirty="0">
                <a:solidFill>
                  <a:prstClr val="black"/>
                </a:solidFill>
                <a:latin typeface="Times New Roman"/>
              </a:rPr>
              <a:t>3</a:t>
            </a:r>
            <a:r>
              <a:rPr lang="en-US" altLang="en-US" sz="1800" b="0" dirty="0">
                <a:solidFill>
                  <a:prstClr val="black"/>
                </a:solidFill>
                <a:latin typeface="Times New Roman"/>
              </a:rPr>
              <a:t>)</a:t>
            </a:r>
            <a:r>
              <a:rPr lang="en-US" altLang="en-US" sz="1800" b="0" i="1" dirty="0">
                <a:solidFill>
                  <a:prstClr val="black"/>
                </a:solidFill>
                <a:latin typeface="Times New Roman"/>
              </a:rPr>
              <a:t> </a:t>
            </a:r>
            <a:r>
              <a:rPr lang="en-US" altLang="en-US" sz="1800" b="0" dirty="0">
                <a:solidFill>
                  <a:prstClr val="black"/>
                </a:solidFill>
                <a:latin typeface="Times New Roman"/>
              </a:rPr>
              <a:t>at the free-trade relative price</a:t>
            </a:r>
            <a:r>
              <a:rPr lang="es-ES" altLang="en-US" sz="1800" b="0" dirty="0" smtClean="0">
                <a:solidFill>
                  <a:prstClr val="black"/>
                </a:solidFill>
                <a:latin typeface="Times New Roman"/>
              </a:rPr>
              <a:t>, (</a:t>
            </a:r>
            <a:r>
              <a:rPr lang="es-ES" altLang="en-US" sz="1800" b="0" i="1" dirty="0">
                <a:solidFill>
                  <a:prstClr val="black"/>
                </a:solidFill>
                <a:latin typeface="Times New Roman"/>
              </a:rPr>
              <a:t>P</a:t>
            </a:r>
            <a:r>
              <a:rPr lang="es-ES" altLang="en-US" sz="1800" b="0" i="1" baseline="-25000" dirty="0">
                <a:solidFill>
                  <a:prstClr val="black"/>
                </a:solidFill>
                <a:latin typeface="Times New Roman"/>
              </a:rPr>
              <a:t>C</a:t>
            </a:r>
            <a:r>
              <a:rPr lang="es-ES" altLang="en-US" sz="1800" b="0" i="1" dirty="0">
                <a:solidFill>
                  <a:prstClr val="black"/>
                </a:solidFill>
                <a:latin typeface="Times New Roman"/>
              </a:rPr>
              <a:t>/P</a:t>
            </a:r>
            <a:r>
              <a:rPr lang="es-ES" altLang="en-US" sz="1800" b="0" i="1" baseline="-25000" dirty="0">
                <a:solidFill>
                  <a:prstClr val="black"/>
                </a:solidFill>
                <a:latin typeface="Times New Roman"/>
              </a:rPr>
              <a:t>S</a:t>
            </a:r>
            <a:r>
              <a:rPr lang="es-ES" altLang="en-US" sz="1800" b="0" dirty="0">
                <a:solidFill>
                  <a:prstClr val="black"/>
                </a:solidFill>
                <a:latin typeface="Times New Roman"/>
              </a:rPr>
              <a:t>)</a:t>
            </a:r>
            <a:r>
              <a:rPr lang="es-ES" altLang="en-US" sz="1800" b="0" i="1" baseline="30000" dirty="0">
                <a:solidFill>
                  <a:prstClr val="black"/>
                </a:solidFill>
                <a:latin typeface="Times New Roman"/>
              </a:rPr>
              <a:t>W</a:t>
            </a:r>
            <a:r>
              <a:rPr lang="es-ES" altLang="en-US" sz="1800" b="0" i="1" dirty="0">
                <a:solidFill>
                  <a:prstClr val="black"/>
                </a:solidFill>
                <a:latin typeface="Times New Roman"/>
              </a:rPr>
              <a:t>.</a:t>
            </a:r>
            <a:endParaRPr lang="en-US" altLang="en-US" sz="1800" b="0" dirty="0">
              <a:solidFill>
                <a:prstClr val="black"/>
              </a:solidFill>
              <a:latin typeface="Times New Roman"/>
            </a:endParaRPr>
          </a:p>
        </p:txBody>
      </p:sp>
      <p:sp>
        <p:nvSpPr>
          <p:cNvPr id="13340" name="Text Box 30"/>
          <p:cNvSpPr txBox="1">
            <a:spLocks noChangeArrowheads="1"/>
          </p:cNvSpPr>
          <p:nvPr/>
        </p:nvSpPr>
        <p:spPr bwMode="auto">
          <a:xfrm>
            <a:off x="2482996" y="1586202"/>
            <a:ext cx="5433282" cy="5786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600" b="0" dirty="0">
                <a:solidFill>
                  <a:prstClr val="black"/>
                </a:solidFill>
              </a:rPr>
              <a:t>International Free-Trade Equilibrium at Home (continued) </a:t>
            </a:r>
          </a:p>
          <a:p>
            <a:pPr eaLnBrk="1" hangingPunct="1"/>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16</a:t>
            </a:fld>
            <a:endParaRPr lang="en-US">
              <a:solidFill>
                <a:prstClr val="black">
                  <a:tint val="75000"/>
                </a:prstClr>
              </a:solidFill>
            </a:endParaRPr>
          </a:p>
        </p:txBody>
      </p:sp>
      <p:sp>
        <p:nvSpPr>
          <p:cNvPr id="33" name="Rectangle 32"/>
          <p:cNvSpPr>
            <a:spLocks noChangeArrowheads="1"/>
          </p:cNvSpPr>
          <p:nvPr/>
        </p:nvSpPr>
        <p:spPr bwMode="auto">
          <a:xfrm>
            <a:off x="877888" y="333375"/>
            <a:ext cx="3541712" cy="323850"/>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3200" b="0">
              <a:solidFill>
                <a:srgbClr val="1F497D"/>
              </a:solidFill>
            </a:endParaRPr>
          </a:p>
        </p:txBody>
      </p:sp>
      <p:cxnSp>
        <p:nvCxnSpPr>
          <p:cNvPr id="34" name="Straight Connector 33"/>
          <p:cNvCxnSpPr>
            <a:cxnSpLocks noChangeShapeType="1"/>
          </p:cNvCxnSpPr>
          <p:nvPr/>
        </p:nvCxnSpPr>
        <p:spPr bwMode="auto">
          <a:xfrm>
            <a:off x="566738" y="668338"/>
            <a:ext cx="3852862"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35"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2917825" algn="l"/>
              </a:tabLst>
            </a:pPr>
            <a:r>
              <a:rPr lang="en-US" altLang="en-US" sz="2400" b="1" smtClean="0">
                <a:solidFill>
                  <a:srgbClr val="000000"/>
                </a:solidFill>
              </a:rPr>
              <a:t>1  Heckscher-Ohlin Model</a:t>
            </a:r>
            <a:endParaRPr lang="en-US" altLang="en-US" sz="2400" b="1" dirty="0" smtClean="0">
              <a:solidFill>
                <a:srgbClr val="000000"/>
              </a:solidFill>
            </a:endParaRPr>
          </a:p>
        </p:txBody>
      </p:sp>
      <p:pic>
        <p:nvPicPr>
          <p:cNvPr id="7170" name="Picture 2" descr="D:\User Data\My Documents\MEDIA\Feenstra Taylor 3e\PPTs\feenstra_int_econ_3e_high_res_trade_ch04_econ_ch04_fig_04_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3080" y="2011680"/>
            <a:ext cx="5778442"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3443527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Rectangle 7"/>
          <p:cNvSpPr>
            <a:spLocks noChangeArrowheads="1"/>
          </p:cNvSpPr>
          <p:nvPr/>
        </p:nvSpPr>
        <p:spPr bwMode="auto">
          <a:xfrm>
            <a:off x="654139" y="1560839"/>
            <a:ext cx="8229600" cy="4772227"/>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6" name="Rectangle 8"/>
          <p:cNvSpPr>
            <a:spLocks noChangeArrowheads="1"/>
          </p:cNvSpPr>
          <p:nvPr/>
        </p:nvSpPr>
        <p:spPr bwMode="auto">
          <a:xfrm>
            <a:off x="668867" y="1583267"/>
            <a:ext cx="8194453" cy="303179"/>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14338" name="Rectangle 5"/>
          <p:cNvSpPr>
            <a:spLocks noChangeArrowheads="1"/>
          </p:cNvSpPr>
          <p:nvPr/>
        </p:nvSpPr>
        <p:spPr bwMode="auto">
          <a:xfrm>
            <a:off x="583406" y="683538"/>
            <a:ext cx="76723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Free-Trade Equilibrium</a:t>
            </a:r>
          </a:p>
        </p:txBody>
      </p:sp>
      <p:sp>
        <p:nvSpPr>
          <p:cNvPr id="11" name="Rectangle 6"/>
          <p:cNvSpPr>
            <a:spLocks noChangeArrowheads="1"/>
          </p:cNvSpPr>
          <p:nvPr/>
        </p:nvSpPr>
        <p:spPr bwMode="auto">
          <a:xfrm>
            <a:off x="566738" y="1114425"/>
            <a:ext cx="7947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000" dirty="0">
                <a:solidFill>
                  <a:srgbClr val="00B050"/>
                </a:solidFill>
              </a:rPr>
              <a:t>Foreign Equilibrium with Free Trade</a:t>
            </a:r>
          </a:p>
        </p:txBody>
      </p:sp>
      <p:sp>
        <p:nvSpPr>
          <p:cNvPr id="12" name="Text Box 7"/>
          <p:cNvSpPr txBox="1">
            <a:spLocks noChangeArrowheads="1"/>
          </p:cNvSpPr>
          <p:nvPr/>
        </p:nvSpPr>
        <p:spPr bwMode="auto">
          <a:xfrm>
            <a:off x="700617" y="1598613"/>
            <a:ext cx="1826419" cy="285750"/>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4-4 (1 of 2)</a:t>
            </a:r>
          </a:p>
        </p:txBody>
      </p:sp>
      <p:sp>
        <p:nvSpPr>
          <p:cNvPr id="14" name="Rectangle 20"/>
          <p:cNvSpPr>
            <a:spLocks noChangeArrowheads="1"/>
          </p:cNvSpPr>
          <p:nvPr/>
        </p:nvSpPr>
        <p:spPr bwMode="auto">
          <a:xfrm>
            <a:off x="771525" y="1914525"/>
            <a:ext cx="8008938" cy="3052763"/>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16" name="Rectangle 23"/>
          <p:cNvSpPr>
            <a:spLocks noChangeArrowheads="1"/>
          </p:cNvSpPr>
          <p:nvPr/>
        </p:nvSpPr>
        <p:spPr bwMode="auto">
          <a:xfrm>
            <a:off x="657421" y="4967288"/>
            <a:ext cx="4329113" cy="169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700" b="0" dirty="0">
                <a:solidFill>
                  <a:prstClr val="black"/>
                </a:solidFill>
                <a:latin typeface="Times New Roman"/>
              </a:rPr>
              <a:t>At the free-trade world relative price of computers, (</a:t>
            </a:r>
            <a:r>
              <a:rPr lang="en-US" altLang="en-US" sz="1700" b="0" i="1" dirty="0">
                <a:solidFill>
                  <a:prstClr val="black"/>
                </a:solidFill>
                <a:latin typeface="Times New Roman"/>
              </a:rPr>
              <a:t>P</a:t>
            </a:r>
            <a:r>
              <a:rPr lang="en-US" altLang="en-US" sz="1700" b="0" i="1" baseline="-25000" dirty="0">
                <a:solidFill>
                  <a:prstClr val="black"/>
                </a:solidFill>
                <a:latin typeface="Times New Roman"/>
              </a:rPr>
              <a:t>C</a:t>
            </a:r>
            <a:r>
              <a:rPr lang="en-US" altLang="en-US" sz="1700" b="0" i="1" dirty="0">
                <a:solidFill>
                  <a:prstClr val="black"/>
                </a:solidFill>
                <a:latin typeface="Times New Roman"/>
              </a:rPr>
              <a:t> /</a:t>
            </a:r>
            <a:r>
              <a:rPr lang="en-US" altLang="en-US" sz="1700" b="0" i="1" dirty="0" smtClean="0">
                <a:solidFill>
                  <a:prstClr val="black"/>
                </a:solidFill>
                <a:latin typeface="Times New Roman"/>
              </a:rPr>
              <a:t>P</a:t>
            </a:r>
            <a:r>
              <a:rPr lang="en-US" altLang="en-US" sz="1700" b="0" i="1" baseline="-25000" dirty="0" smtClean="0">
                <a:solidFill>
                  <a:prstClr val="black"/>
                </a:solidFill>
                <a:latin typeface="Times New Roman"/>
              </a:rPr>
              <a:t>S</a:t>
            </a:r>
            <a:r>
              <a:rPr lang="en-US" altLang="en-US" sz="1700" b="0" dirty="0" smtClean="0">
                <a:solidFill>
                  <a:prstClr val="black"/>
                </a:solidFill>
                <a:latin typeface="Times New Roman"/>
              </a:rPr>
              <a:t>)</a:t>
            </a:r>
            <a:r>
              <a:rPr lang="en-US" altLang="en-US" sz="1700" b="0" i="1" baseline="30000" dirty="0" smtClean="0">
                <a:solidFill>
                  <a:prstClr val="black"/>
                </a:solidFill>
                <a:latin typeface="Times New Roman"/>
              </a:rPr>
              <a:t>W</a:t>
            </a:r>
            <a:r>
              <a:rPr lang="en-US" altLang="en-US" sz="1700" b="0" i="1" dirty="0" smtClean="0">
                <a:solidFill>
                  <a:prstClr val="black"/>
                </a:solidFill>
                <a:latin typeface="Times New Roman"/>
              </a:rPr>
              <a:t>, </a:t>
            </a:r>
            <a:r>
              <a:rPr lang="en-US" altLang="en-US" sz="1700" b="0" dirty="0" smtClean="0">
                <a:solidFill>
                  <a:prstClr val="black"/>
                </a:solidFill>
                <a:latin typeface="Times New Roman"/>
              </a:rPr>
              <a:t>Foreign </a:t>
            </a:r>
            <a:r>
              <a:rPr lang="en-US" altLang="en-US" sz="1700" b="0" dirty="0">
                <a:solidFill>
                  <a:prstClr val="black"/>
                </a:solidFill>
                <a:latin typeface="Times New Roman"/>
              </a:rPr>
              <a:t>produces at point </a:t>
            </a:r>
            <a:r>
              <a:rPr lang="en-US" altLang="en-US" sz="1700" b="0" i="1" dirty="0">
                <a:solidFill>
                  <a:prstClr val="black"/>
                </a:solidFill>
                <a:latin typeface="Times New Roman"/>
              </a:rPr>
              <a:t>B* </a:t>
            </a:r>
            <a:r>
              <a:rPr lang="en-US" altLang="en-US" sz="1700" b="0" dirty="0">
                <a:solidFill>
                  <a:prstClr val="black"/>
                </a:solidFill>
                <a:latin typeface="Times New Roman"/>
              </a:rPr>
              <a:t>in panel (a) and consumes at point </a:t>
            </a:r>
            <a:r>
              <a:rPr lang="en-US" altLang="en-US" sz="1700" b="0" i="1" dirty="0">
                <a:solidFill>
                  <a:prstClr val="black"/>
                </a:solidFill>
                <a:latin typeface="Times New Roman"/>
              </a:rPr>
              <a:t>C</a:t>
            </a:r>
            <a:r>
              <a:rPr lang="en-US" altLang="en-US" sz="1700" b="0" i="1" dirty="0" smtClean="0">
                <a:solidFill>
                  <a:prstClr val="black"/>
                </a:solidFill>
                <a:latin typeface="Times New Roman"/>
              </a:rPr>
              <a:t>*, </a:t>
            </a:r>
            <a:r>
              <a:rPr lang="en-US" altLang="en-US" sz="1700" b="0" dirty="0" smtClean="0">
                <a:solidFill>
                  <a:prstClr val="black"/>
                </a:solidFill>
                <a:latin typeface="Times New Roman"/>
              </a:rPr>
              <a:t>importing </a:t>
            </a:r>
            <a:r>
              <a:rPr lang="en-US" altLang="en-US" sz="1700" b="0" dirty="0">
                <a:solidFill>
                  <a:prstClr val="black"/>
                </a:solidFill>
                <a:latin typeface="Times New Roman"/>
              </a:rPr>
              <a:t>computers and exporting shoes. Point </a:t>
            </a:r>
            <a:r>
              <a:rPr lang="en-US" altLang="en-US" sz="1700" b="0" i="1" dirty="0">
                <a:solidFill>
                  <a:prstClr val="black"/>
                </a:solidFill>
                <a:latin typeface="Times New Roman"/>
              </a:rPr>
              <a:t>A* </a:t>
            </a:r>
            <a:r>
              <a:rPr lang="en-US" altLang="en-US" sz="1700" b="0" dirty="0">
                <a:solidFill>
                  <a:prstClr val="black"/>
                </a:solidFill>
                <a:latin typeface="Times New Roman"/>
              </a:rPr>
              <a:t>is the no-trade equilibrium.</a:t>
            </a:r>
          </a:p>
          <a:p>
            <a:pPr eaLnBrk="1" hangingPunct="1">
              <a:spcBef>
                <a:spcPct val="10000"/>
              </a:spcBef>
              <a:spcAft>
                <a:spcPct val="10000"/>
              </a:spcAft>
            </a:pPr>
            <a:endParaRPr lang="en-US" altLang="en-US" sz="1600" b="0" dirty="0">
              <a:solidFill>
                <a:prstClr val="black"/>
              </a:solidFill>
            </a:endParaRPr>
          </a:p>
        </p:txBody>
      </p:sp>
      <p:sp>
        <p:nvSpPr>
          <p:cNvPr id="17" name="Rectangle 31"/>
          <p:cNvSpPr>
            <a:spLocks noChangeArrowheads="1"/>
          </p:cNvSpPr>
          <p:nvPr/>
        </p:nvSpPr>
        <p:spPr bwMode="auto">
          <a:xfrm>
            <a:off x="4986534" y="4913626"/>
            <a:ext cx="4052887" cy="1400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700" b="0" dirty="0" smtClean="0">
                <a:solidFill>
                  <a:prstClr val="black"/>
                </a:solidFill>
                <a:latin typeface="Times New Roman"/>
              </a:rPr>
              <a:t>The </a:t>
            </a:r>
            <a:r>
              <a:rPr lang="en-US" altLang="en-US" sz="1700" b="0" dirty="0">
                <a:solidFill>
                  <a:prstClr val="black"/>
                </a:solidFill>
                <a:latin typeface="Times New Roman"/>
              </a:rPr>
              <a:t>“trade triangle” has a base equal to Foreign imports of computers (the difference between the consumption of computers and the amount produced with trade, </a:t>
            </a:r>
            <a:r>
              <a:rPr lang="en-US" altLang="en-US" sz="1700" b="0" i="1" dirty="0" smtClean="0">
                <a:solidFill>
                  <a:prstClr val="black"/>
                </a:solidFill>
                <a:latin typeface="Times New Roman"/>
              </a:rPr>
              <a:t>Q*</a:t>
            </a:r>
            <a:r>
              <a:rPr lang="en-US" altLang="en-US" sz="1700" b="0" i="1" baseline="-25000" dirty="0" smtClean="0">
                <a:solidFill>
                  <a:prstClr val="black"/>
                </a:solidFill>
                <a:latin typeface="Times New Roman"/>
              </a:rPr>
              <a:t>C</a:t>
            </a:r>
            <a:r>
              <a:rPr lang="en-US" altLang="en-US" sz="1700" b="0" baseline="-25000" dirty="0" smtClean="0">
                <a:solidFill>
                  <a:prstClr val="black"/>
                </a:solidFill>
                <a:latin typeface="Times New Roman"/>
              </a:rPr>
              <a:t>3</a:t>
            </a:r>
            <a:r>
              <a:rPr lang="en-US" altLang="en-US" sz="1700" b="0" i="1" dirty="0" smtClean="0">
                <a:solidFill>
                  <a:prstClr val="black"/>
                </a:solidFill>
                <a:latin typeface="Times New Roman"/>
              </a:rPr>
              <a:t> </a:t>
            </a:r>
            <a:r>
              <a:rPr lang="en-US" altLang="en-US" sz="1700" b="0" i="1" dirty="0">
                <a:solidFill>
                  <a:prstClr val="black"/>
                </a:solidFill>
                <a:latin typeface="Times New Roman"/>
              </a:rPr>
              <a:t>− Q*</a:t>
            </a:r>
            <a:r>
              <a:rPr lang="en-US" altLang="en-US" sz="1700" b="0" i="1" baseline="-25000" dirty="0">
                <a:solidFill>
                  <a:prstClr val="black"/>
                </a:solidFill>
                <a:latin typeface="Times New Roman"/>
              </a:rPr>
              <a:t>C2</a:t>
            </a:r>
            <a:r>
              <a:rPr lang="en-US" altLang="en-US" sz="1700" b="0" dirty="0">
                <a:solidFill>
                  <a:prstClr val="black"/>
                </a:solidFill>
                <a:latin typeface="Times New Roman"/>
              </a:rPr>
              <a:t>).</a:t>
            </a:r>
          </a:p>
        </p:txBody>
      </p:sp>
      <p:sp>
        <p:nvSpPr>
          <p:cNvPr id="4" name="Slide Number Placeholder 3"/>
          <p:cNvSpPr>
            <a:spLocks noGrp="1"/>
          </p:cNvSpPr>
          <p:nvPr>
            <p:ph type="sldNum" sz="quarter" idx="12"/>
          </p:nvPr>
        </p:nvSpPr>
        <p:spPr/>
        <p:txBody>
          <a:bodyPr/>
          <a:lstStyle/>
          <a:p>
            <a:fld id="{A97AFCAB-344D-4BA8-B9F3-5DB4AD47E82D}" type="slidenum">
              <a:rPr lang="en-US" smtClean="0">
                <a:solidFill>
                  <a:prstClr val="black">
                    <a:tint val="75000"/>
                  </a:prstClr>
                </a:solidFill>
              </a:rPr>
              <a:pPr/>
              <a:t>17</a:t>
            </a:fld>
            <a:endParaRPr lang="en-US" dirty="0">
              <a:solidFill>
                <a:prstClr val="black">
                  <a:tint val="75000"/>
                </a:prstClr>
              </a:solidFill>
            </a:endParaRPr>
          </a:p>
        </p:txBody>
      </p:sp>
      <p:sp>
        <p:nvSpPr>
          <p:cNvPr id="14360" name="Text Box 26"/>
          <p:cNvSpPr txBox="1">
            <a:spLocks noChangeArrowheads="1"/>
          </p:cNvSpPr>
          <p:nvPr/>
        </p:nvSpPr>
        <p:spPr bwMode="auto">
          <a:xfrm>
            <a:off x="2493169" y="1552687"/>
            <a:ext cx="44265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International Free-Trade Equilibrium in Foreign</a:t>
            </a:r>
          </a:p>
        </p:txBody>
      </p:sp>
      <p:sp>
        <p:nvSpPr>
          <p:cNvPr id="32" name="Rectangle 31"/>
          <p:cNvSpPr>
            <a:spLocks noChangeArrowheads="1"/>
          </p:cNvSpPr>
          <p:nvPr/>
        </p:nvSpPr>
        <p:spPr bwMode="auto">
          <a:xfrm>
            <a:off x="877888" y="333375"/>
            <a:ext cx="3541712" cy="323850"/>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3200" b="0">
              <a:solidFill>
                <a:srgbClr val="1F497D"/>
              </a:solidFill>
            </a:endParaRPr>
          </a:p>
        </p:txBody>
      </p:sp>
      <p:cxnSp>
        <p:nvCxnSpPr>
          <p:cNvPr id="33" name="Straight Connector 32"/>
          <p:cNvCxnSpPr>
            <a:cxnSpLocks noChangeShapeType="1"/>
          </p:cNvCxnSpPr>
          <p:nvPr/>
        </p:nvCxnSpPr>
        <p:spPr bwMode="auto">
          <a:xfrm>
            <a:off x="566738" y="668338"/>
            <a:ext cx="3852862"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34"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2917825" algn="l"/>
              </a:tabLst>
            </a:pPr>
            <a:r>
              <a:rPr lang="en-US" altLang="en-US" sz="2400" b="1" smtClean="0">
                <a:solidFill>
                  <a:srgbClr val="000000"/>
                </a:solidFill>
              </a:rPr>
              <a:t>1  Heckscher-Ohlin Model</a:t>
            </a:r>
            <a:endParaRPr lang="en-US" altLang="en-US" sz="2400" b="1" dirty="0" smtClean="0">
              <a:solidFill>
                <a:srgbClr val="000000"/>
              </a:solidFill>
            </a:endParaRPr>
          </a:p>
        </p:txBody>
      </p:sp>
      <p:pic>
        <p:nvPicPr>
          <p:cNvPr id="8194" name="Picture 2" descr="D:\User Data\My Documents\MEDIA\Feenstra Taylor 3e\PPTs\feenstra_int_econ_3e_high_res_trade_ch04_econ_ch04_fig_04_04_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0769" y="1959430"/>
            <a:ext cx="5484193" cy="29777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4094560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 name="Rectangle 7"/>
          <p:cNvSpPr>
            <a:spLocks noChangeArrowheads="1"/>
          </p:cNvSpPr>
          <p:nvPr/>
        </p:nvSpPr>
        <p:spPr bwMode="auto">
          <a:xfrm>
            <a:off x="654139" y="1560840"/>
            <a:ext cx="8244328" cy="4738360"/>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5" name="Rectangle 8"/>
          <p:cNvSpPr>
            <a:spLocks noChangeArrowheads="1"/>
          </p:cNvSpPr>
          <p:nvPr/>
        </p:nvSpPr>
        <p:spPr bwMode="auto">
          <a:xfrm>
            <a:off x="668867" y="1583267"/>
            <a:ext cx="8209118" cy="317950"/>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15362" name="Rectangle 5"/>
          <p:cNvSpPr>
            <a:spLocks noChangeArrowheads="1"/>
          </p:cNvSpPr>
          <p:nvPr/>
        </p:nvSpPr>
        <p:spPr bwMode="auto">
          <a:xfrm>
            <a:off x="583406" y="690563"/>
            <a:ext cx="76723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Free-Trade Equilibrium</a:t>
            </a:r>
          </a:p>
        </p:txBody>
      </p:sp>
      <p:sp>
        <p:nvSpPr>
          <p:cNvPr id="15363" name="Rectangle 6"/>
          <p:cNvSpPr>
            <a:spLocks noChangeArrowheads="1"/>
          </p:cNvSpPr>
          <p:nvPr/>
        </p:nvSpPr>
        <p:spPr bwMode="auto">
          <a:xfrm>
            <a:off x="566738" y="1114425"/>
            <a:ext cx="7947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000" dirty="0">
                <a:solidFill>
                  <a:srgbClr val="00B050"/>
                </a:solidFill>
              </a:rPr>
              <a:t>Foreign Equilibrium with Free Trade</a:t>
            </a:r>
          </a:p>
        </p:txBody>
      </p:sp>
      <p:sp>
        <p:nvSpPr>
          <p:cNvPr id="15365" name="Text Box 7"/>
          <p:cNvSpPr txBox="1">
            <a:spLocks noChangeArrowheads="1"/>
          </p:cNvSpPr>
          <p:nvPr/>
        </p:nvSpPr>
        <p:spPr bwMode="auto">
          <a:xfrm>
            <a:off x="692150" y="1607079"/>
            <a:ext cx="1826419" cy="285750"/>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4-4 (2 of 2)</a:t>
            </a:r>
          </a:p>
        </p:txBody>
      </p:sp>
      <p:sp>
        <p:nvSpPr>
          <p:cNvPr id="15366" name="Rectangle 20"/>
          <p:cNvSpPr>
            <a:spLocks noChangeArrowheads="1"/>
          </p:cNvSpPr>
          <p:nvPr/>
        </p:nvSpPr>
        <p:spPr bwMode="auto">
          <a:xfrm>
            <a:off x="771525" y="1914525"/>
            <a:ext cx="8008938" cy="3052763"/>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16" name="Rectangle 23"/>
          <p:cNvSpPr>
            <a:spLocks noChangeArrowheads="1"/>
          </p:cNvSpPr>
          <p:nvPr/>
        </p:nvSpPr>
        <p:spPr bwMode="auto">
          <a:xfrm>
            <a:off x="696952" y="5024438"/>
            <a:ext cx="4148628" cy="116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700" b="0" dirty="0">
                <a:solidFill>
                  <a:prstClr val="black"/>
                </a:solidFill>
                <a:latin typeface="Times New Roman"/>
              </a:rPr>
              <a:t>The height of this triangle is Foreign exports of shoes (the difference between the production of shoes and the amount  consumed with trade, </a:t>
            </a:r>
            <a:r>
              <a:rPr lang="en-US" altLang="en-US" sz="1700" b="0" i="1" dirty="0">
                <a:solidFill>
                  <a:prstClr val="black"/>
                </a:solidFill>
                <a:latin typeface="Times New Roman"/>
              </a:rPr>
              <a:t>Q*</a:t>
            </a:r>
            <a:r>
              <a:rPr lang="en-US" altLang="en-US" sz="1700" b="0" i="1" baseline="-25000" dirty="0">
                <a:solidFill>
                  <a:prstClr val="black"/>
                </a:solidFill>
                <a:latin typeface="Times New Roman"/>
              </a:rPr>
              <a:t>S</a:t>
            </a:r>
            <a:r>
              <a:rPr lang="en-US" altLang="en-US" sz="1700" b="0" baseline="-25000" dirty="0">
                <a:solidFill>
                  <a:prstClr val="black"/>
                </a:solidFill>
                <a:latin typeface="Times New Roman"/>
              </a:rPr>
              <a:t>2</a:t>
            </a:r>
            <a:r>
              <a:rPr lang="en-US" altLang="en-US" sz="1700" b="0" i="1" dirty="0">
                <a:solidFill>
                  <a:prstClr val="black"/>
                </a:solidFill>
                <a:latin typeface="Times New Roman"/>
              </a:rPr>
              <a:t> – Q*</a:t>
            </a:r>
            <a:r>
              <a:rPr lang="en-US" altLang="en-US" sz="1700" b="0" i="1" baseline="-25000" dirty="0">
                <a:solidFill>
                  <a:prstClr val="black"/>
                </a:solidFill>
                <a:latin typeface="Times New Roman"/>
              </a:rPr>
              <a:t>S</a:t>
            </a:r>
            <a:r>
              <a:rPr lang="en-US" altLang="en-US" sz="1700" b="0" baseline="-25000" dirty="0">
                <a:solidFill>
                  <a:prstClr val="black"/>
                </a:solidFill>
                <a:latin typeface="Times New Roman"/>
              </a:rPr>
              <a:t>3</a:t>
            </a:r>
            <a:r>
              <a:rPr lang="en-US" altLang="en-US" sz="1700" b="0" dirty="0">
                <a:solidFill>
                  <a:prstClr val="black"/>
                </a:solidFill>
                <a:latin typeface="Times New Roman"/>
              </a:rPr>
              <a:t>).</a:t>
            </a:r>
            <a:endParaRPr lang="en-US" altLang="en-US" sz="1700" b="0" i="1" dirty="0">
              <a:solidFill>
                <a:prstClr val="black"/>
              </a:solidFill>
              <a:latin typeface="Times New Roman"/>
            </a:endParaRPr>
          </a:p>
        </p:txBody>
      </p:sp>
      <p:sp>
        <p:nvSpPr>
          <p:cNvPr id="17" name="Rectangle 31"/>
          <p:cNvSpPr>
            <a:spLocks noChangeArrowheads="1"/>
          </p:cNvSpPr>
          <p:nvPr/>
        </p:nvSpPr>
        <p:spPr bwMode="auto">
          <a:xfrm>
            <a:off x="4845580" y="4906042"/>
            <a:ext cx="4032405" cy="1400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700" b="0" dirty="0">
                <a:solidFill>
                  <a:prstClr val="black"/>
                </a:solidFill>
                <a:latin typeface="Times New Roman"/>
              </a:rPr>
              <a:t>In panel (b), we show Foreign imports of computers equal to zero at the no-trade relative price, (</a:t>
            </a:r>
            <a:r>
              <a:rPr lang="en-US" altLang="en-US" sz="1700" b="0" i="1" dirty="0">
                <a:solidFill>
                  <a:prstClr val="black"/>
                </a:solidFill>
                <a:latin typeface="Times New Roman"/>
              </a:rPr>
              <a:t>P*</a:t>
            </a:r>
            <a:r>
              <a:rPr lang="en-US" altLang="en-US" sz="1700" b="0" i="1" baseline="-25000" dirty="0">
                <a:solidFill>
                  <a:prstClr val="black"/>
                </a:solidFill>
                <a:latin typeface="Times New Roman"/>
              </a:rPr>
              <a:t>C</a:t>
            </a:r>
            <a:r>
              <a:rPr lang="en-US" altLang="en-US" sz="1700" b="0" i="1" dirty="0">
                <a:solidFill>
                  <a:prstClr val="black"/>
                </a:solidFill>
                <a:latin typeface="Times New Roman"/>
              </a:rPr>
              <a:t> /P*</a:t>
            </a:r>
            <a:r>
              <a:rPr lang="en-US" altLang="en-US" sz="1700" b="0" i="1" baseline="-25000" dirty="0">
                <a:solidFill>
                  <a:prstClr val="black"/>
                </a:solidFill>
                <a:latin typeface="Times New Roman"/>
              </a:rPr>
              <a:t>S</a:t>
            </a:r>
            <a:r>
              <a:rPr lang="en-US" altLang="en-US" sz="1700" b="0" dirty="0">
                <a:solidFill>
                  <a:prstClr val="black"/>
                </a:solidFill>
                <a:latin typeface="Times New Roman"/>
              </a:rPr>
              <a:t>)</a:t>
            </a:r>
            <a:r>
              <a:rPr lang="en-US" altLang="en-US" sz="1700" b="0" i="1" baseline="30000" dirty="0">
                <a:solidFill>
                  <a:prstClr val="black"/>
                </a:solidFill>
                <a:latin typeface="Times New Roman"/>
              </a:rPr>
              <a:t>A</a:t>
            </a:r>
            <a:r>
              <a:rPr lang="en-US" altLang="en-US" sz="1700" b="0" i="1" dirty="0">
                <a:solidFill>
                  <a:prstClr val="black"/>
                </a:solidFill>
                <a:latin typeface="Times New Roman"/>
              </a:rPr>
              <a:t>*, </a:t>
            </a:r>
            <a:r>
              <a:rPr lang="en-US" altLang="en-US" sz="1700" b="0" dirty="0">
                <a:solidFill>
                  <a:prstClr val="black"/>
                </a:solidFill>
                <a:latin typeface="Times New Roman"/>
              </a:rPr>
              <a:t>and equal to (</a:t>
            </a:r>
            <a:r>
              <a:rPr lang="en-US" altLang="en-US" sz="1700" b="0" i="1" dirty="0">
                <a:solidFill>
                  <a:prstClr val="black"/>
                </a:solidFill>
                <a:latin typeface="Times New Roman"/>
              </a:rPr>
              <a:t>Q*</a:t>
            </a:r>
            <a:r>
              <a:rPr lang="en-US" altLang="en-US" sz="1700" b="0" i="1" baseline="-25000" dirty="0">
                <a:solidFill>
                  <a:prstClr val="black"/>
                </a:solidFill>
                <a:latin typeface="Times New Roman"/>
              </a:rPr>
              <a:t>C</a:t>
            </a:r>
            <a:r>
              <a:rPr lang="en-US" altLang="en-US" sz="1700" b="0" baseline="-25000" dirty="0">
                <a:solidFill>
                  <a:prstClr val="black"/>
                </a:solidFill>
                <a:latin typeface="Times New Roman"/>
              </a:rPr>
              <a:t>3</a:t>
            </a:r>
            <a:r>
              <a:rPr lang="en-US" altLang="en-US" sz="1700" b="0" i="1" dirty="0">
                <a:solidFill>
                  <a:prstClr val="black"/>
                </a:solidFill>
                <a:latin typeface="Times New Roman"/>
              </a:rPr>
              <a:t> − Q*</a:t>
            </a:r>
            <a:r>
              <a:rPr lang="en-US" altLang="en-US" sz="1700" b="0" i="1" baseline="-25000" dirty="0">
                <a:solidFill>
                  <a:prstClr val="black"/>
                </a:solidFill>
                <a:latin typeface="Times New Roman"/>
              </a:rPr>
              <a:t>C</a:t>
            </a:r>
            <a:r>
              <a:rPr lang="en-US" altLang="en-US" sz="1700" b="0" baseline="-25000" dirty="0">
                <a:solidFill>
                  <a:prstClr val="black"/>
                </a:solidFill>
                <a:latin typeface="Times New Roman"/>
              </a:rPr>
              <a:t>2</a:t>
            </a:r>
            <a:r>
              <a:rPr lang="en-US" altLang="en-US" sz="1700" b="0" dirty="0">
                <a:solidFill>
                  <a:prstClr val="black"/>
                </a:solidFill>
                <a:latin typeface="Times New Roman"/>
              </a:rPr>
              <a:t>) at the free-trade relative price</a:t>
            </a:r>
            <a:r>
              <a:rPr lang="en-US" altLang="en-US" sz="1700" b="0" i="1" dirty="0">
                <a:solidFill>
                  <a:prstClr val="black"/>
                </a:solidFill>
                <a:latin typeface="Times New Roman"/>
              </a:rPr>
              <a:t>, </a:t>
            </a:r>
            <a:r>
              <a:rPr lang="en-US" altLang="en-US" sz="1700" b="0" dirty="0">
                <a:solidFill>
                  <a:prstClr val="black"/>
                </a:solidFill>
                <a:latin typeface="Times New Roman"/>
              </a:rPr>
              <a:t>(</a:t>
            </a:r>
            <a:r>
              <a:rPr lang="en-US" altLang="en-US" sz="1700" b="0" i="1" dirty="0">
                <a:solidFill>
                  <a:prstClr val="black"/>
                </a:solidFill>
                <a:latin typeface="Times New Roman"/>
              </a:rPr>
              <a:t>P</a:t>
            </a:r>
            <a:r>
              <a:rPr lang="en-US" altLang="en-US" sz="1700" b="0" i="1" baseline="-25000" dirty="0">
                <a:solidFill>
                  <a:prstClr val="black"/>
                </a:solidFill>
                <a:latin typeface="Times New Roman"/>
              </a:rPr>
              <a:t>C</a:t>
            </a:r>
            <a:r>
              <a:rPr lang="en-US" altLang="en-US" sz="1700" b="0" i="1" dirty="0">
                <a:solidFill>
                  <a:prstClr val="black"/>
                </a:solidFill>
                <a:latin typeface="Times New Roman"/>
              </a:rPr>
              <a:t> /P</a:t>
            </a:r>
            <a:r>
              <a:rPr lang="en-US" altLang="en-US" sz="1700" b="0" i="1" baseline="-25000" dirty="0">
                <a:solidFill>
                  <a:prstClr val="black"/>
                </a:solidFill>
                <a:latin typeface="Times New Roman"/>
              </a:rPr>
              <a:t>S</a:t>
            </a:r>
            <a:r>
              <a:rPr lang="en-US" altLang="en-US" sz="1700" b="0" dirty="0">
                <a:solidFill>
                  <a:prstClr val="black"/>
                </a:solidFill>
                <a:latin typeface="Times New Roman"/>
              </a:rPr>
              <a:t>)</a:t>
            </a:r>
            <a:r>
              <a:rPr lang="en-US" altLang="en-US" sz="1700" b="0" i="1" baseline="30000" dirty="0">
                <a:solidFill>
                  <a:prstClr val="black"/>
                </a:solidFill>
                <a:latin typeface="Times New Roman"/>
              </a:rPr>
              <a:t>W</a:t>
            </a:r>
            <a:r>
              <a:rPr lang="en-US" altLang="en-US" sz="1700" b="0" i="1" dirty="0">
                <a:solidFill>
                  <a:prstClr val="black"/>
                </a:solidFill>
                <a:latin typeface="Times New Roman"/>
              </a:rPr>
              <a:t>. </a:t>
            </a:r>
            <a:endParaRPr lang="en-US" altLang="en-US" sz="1700" b="0" dirty="0">
              <a:solidFill>
                <a:prstClr val="black"/>
              </a:solidFill>
              <a:latin typeface="Times New Roman"/>
            </a:endParaRPr>
          </a:p>
        </p:txBody>
      </p: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18</a:t>
            </a:fld>
            <a:endParaRPr lang="en-US">
              <a:solidFill>
                <a:prstClr val="black">
                  <a:tint val="75000"/>
                </a:prstClr>
              </a:solidFill>
            </a:endParaRPr>
          </a:p>
        </p:txBody>
      </p:sp>
      <p:sp>
        <p:nvSpPr>
          <p:cNvPr id="15386" name="Text Box 28"/>
          <p:cNvSpPr txBox="1">
            <a:spLocks noChangeArrowheads="1"/>
          </p:cNvSpPr>
          <p:nvPr/>
        </p:nvSpPr>
        <p:spPr bwMode="auto">
          <a:xfrm>
            <a:off x="2493169" y="1568065"/>
            <a:ext cx="5510226" cy="5786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600" b="0" dirty="0">
                <a:solidFill>
                  <a:prstClr val="black"/>
                </a:solidFill>
              </a:rPr>
              <a:t>International Free-Trade Equilibrium in Foreign (continued)</a:t>
            </a:r>
          </a:p>
          <a:p>
            <a:pPr eaLnBrk="1" hangingPunct="1"/>
            <a:endParaRPr lang="en-US" altLang="en-US" dirty="0">
              <a:solidFill>
                <a:prstClr val="black"/>
              </a:solidFill>
            </a:endParaRPr>
          </a:p>
        </p:txBody>
      </p:sp>
      <p:sp>
        <p:nvSpPr>
          <p:cNvPr id="31" name="Rectangle 30"/>
          <p:cNvSpPr>
            <a:spLocks noChangeArrowheads="1"/>
          </p:cNvSpPr>
          <p:nvPr/>
        </p:nvSpPr>
        <p:spPr bwMode="auto">
          <a:xfrm>
            <a:off x="877888" y="333375"/>
            <a:ext cx="3541712" cy="323850"/>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3200" b="0">
              <a:solidFill>
                <a:srgbClr val="1F497D"/>
              </a:solidFill>
            </a:endParaRPr>
          </a:p>
        </p:txBody>
      </p:sp>
      <p:cxnSp>
        <p:nvCxnSpPr>
          <p:cNvPr id="32" name="Straight Connector 31"/>
          <p:cNvCxnSpPr>
            <a:cxnSpLocks noChangeShapeType="1"/>
          </p:cNvCxnSpPr>
          <p:nvPr/>
        </p:nvCxnSpPr>
        <p:spPr bwMode="auto">
          <a:xfrm>
            <a:off x="566738" y="668338"/>
            <a:ext cx="3852862"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33"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2917825" algn="l"/>
              </a:tabLst>
            </a:pPr>
            <a:r>
              <a:rPr lang="en-US" altLang="en-US" sz="2400" b="1" smtClean="0">
                <a:solidFill>
                  <a:srgbClr val="000000"/>
                </a:solidFill>
              </a:rPr>
              <a:t>1  Heckscher-Ohlin Model</a:t>
            </a:r>
            <a:endParaRPr lang="en-US" altLang="en-US" sz="2400" b="1" dirty="0" smtClean="0">
              <a:solidFill>
                <a:srgbClr val="000000"/>
              </a:solidFill>
            </a:endParaRPr>
          </a:p>
        </p:txBody>
      </p:sp>
      <p:pic>
        <p:nvPicPr>
          <p:cNvPr id="9218" name="Picture 2" descr="D:\User Data\My Documents\MEDIA\Feenstra Taylor 3e\PPTs\feenstra_int_econ_3e_high_res_trade_ch04_econ_ch04_fig_04_0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3392" y="1956816"/>
            <a:ext cx="5489597" cy="2980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6394302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Rectangle 7"/>
          <p:cNvSpPr>
            <a:spLocks noChangeArrowheads="1"/>
          </p:cNvSpPr>
          <p:nvPr/>
        </p:nvSpPr>
        <p:spPr bwMode="auto">
          <a:xfrm>
            <a:off x="654140" y="2339772"/>
            <a:ext cx="8047038" cy="3739295"/>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7" name="Rectangle 8"/>
          <p:cNvSpPr>
            <a:spLocks noChangeArrowheads="1"/>
          </p:cNvSpPr>
          <p:nvPr/>
        </p:nvSpPr>
        <p:spPr bwMode="auto">
          <a:xfrm>
            <a:off x="668868" y="2362199"/>
            <a:ext cx="8012671" cy="296333"/>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16386" name="Rectangle 5"/>
          <p:cNvSpPr>
            <a:spLocks noChangeArrowheads="1"/>
          </p:cNvSpPr>
          <p:nvPr/>
        </p:nvSpPr>
        <p:spPr bwMode="auto">
          <a:xfrm>
            <a:off x="566738" y="747713"/>
            <a:ext cx="76723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Free-Trade Equilibrium</a:t>
            </a:r>
          </a:p>
        </p:txBody>
      </p:sp>
      <p:sp>
        <p:nvSpPr>
          <p:cNvPr id="11" name="Rectangle 6"/>
          <p:cNvSpPr>
            <a:spLocks noChangeArrowheads="1"/>
          </p:cNvSpPr>
          <p:nvPr/>
        </p:nvSpPr>
        <p:spPr bwMode="auto">
          <a:xfrm>
            <a:off x="566738" y="1216025"/>
            <a:ext cx="830897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000" dirty="0">
                <a:solidFill>
                  <a:srgbClr val="00B050"/>
                </a:solidFill>
              </a:rPr>
              <a:t>Equilibrium Price with Free Trade </a:t>
            </a:r>
            <a:endParaRPr lang="en-US" altLang="en-US" sz="2000" dirty="0" smtClean="0">
              <a:solidFill>
                <a:srgbClr val="00B050"/>
              </a:solidFill>
            </a:endParaRPr>
          </a:p>
          <a:p>
            <a:pPr eaLnBrk="1" hangingPunct="1">
              <a:spcBef>
                <a:spcPct val="20000"/>
              </a:spcBef>
            </a:pPr>
            <a:r>
              <a:rPr lang="en-US" altLang="en-US" sz="2000" b="0" dirty="0" smtClean="0">
                <a:solidFill>
                  <a:prstClr val="black"/>
                </a:solidFill>
                <a:latin typeface="Times New Roman"/>
              </a:rPr>
              <a:t>Because </a:t>
            </a:r>
            <a:r>
              <a:rPr lang="en-US" altLang="en-US" sz="2000" b="0" dirty="0">
                <a:solidFill>
                  <a:prstClr val="black"/>
                </a:solidFill>
                <a:latin typeface="Times New Roman"/>
              </a:rPr>
              <a:t>exports equal imports, there is no reason for the relative price to change and so this is a </a:t>
            </a:r>
            <a:r>
              <a:rPr lang="en-US" altLang="en-US" sz="2000" dirty="0">
                <a:solidFill>
                  <a:prstClr val="black"/>
                </a:solidFill>
                <a:latin typeface="Times New Roman"/>
              </a:rPr>
              <a:t>free-trade equilibrium</a:t>
            </a:r>
            <a:r>
              <a:rPr lang="en-US" altLang="en-US" sz="2000" b="0" dirty="0">
                <a:solidFill>
                  <a:prstClr val="black"/>
                </a:solidFill>
                <a:latin typeface="Times New Roman"/>
              </a:rPr>
              <a:t>.</a:t>
            </a:r>
            <a:endParaRPr lang="en-US" altLang="en-US" sz="2000" dirty="0">
              <a:solidFill>
                <a:srgbClr val="3D68AF"/>
              </a:solidFill>
              <a:latin typeface="Times New Roman"/>
            </a:endParaRPr>
          </a:p>
        </p:txBody>
      </p:sp>
      <p:sp>
        <p:nvSpPr>
          <p:cNvPr id="12" name="Text Box 7"/>
          <p:cNvSpPr txBox="1">
            <a:spLocks noChangeArrowheads="1"/>
          </p:cNvSpPr>
          <p:nvPr/>
        </p:nvSpPr>
        <p:spPr bwMode="auto">
          <a:xfrm>
            <a:off x="700617" y="2367492"/>
            <a:ext cx="1241425" cy="287338"/>
          </a:xfrm>
          <a:prstGeom prst="rect">
            <a:avLst/>
          </a:prstGeom>
          <a:solidFill>
            <a:srgbClr val="F4D296"/>
          </a:solidFill>
          <a:ln>
            <a:noFill/>
          </a:ln>
          <a:extLst/>
        </p:spPr>
        <p:txBody>
          <a:bodyPr>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4-5</a:t>
            </a:r>
          </a:p>
        </p:txBody>
      </p:sp>
      <p:sp>
        <p:nvSpPr>
          <p:cNvPr id="14" name="Rectangle 20"/>
          <p:cNvSpPr>
            <a:spLocks noChangeArrowheads="1"/>
          </p:cNvSpPr>
          <p:nvPr/>
        </p:nvSpPr>
        <p:spPr bwMode="auto">
          <a:xfrm>
            <a:off x="771525" y="2760663"/>
            <a:ext cx="4429125" cy="3013075"/>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16" name="Rectangle 23"/>
          <p:cNvSpPr>
            <a:spLocks noChangeArrowheads="1"/>
          </p:cNvSpPr>
          <p:nvPr/>
        </p:nvSpPr>
        <p:spPr bwMode="auto">
          <a:xfrm>
            <a:off x="5297578" y="2781940"/>
            <a:ext cx="3451225" cy="319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800" b="0" dirty="0">
                <a:solidFill>
                  <a:prstClr val="black"/>
                </a:solidFill>
                <a:latin typeface="Times New Roman"/>
              </a:rPr>
              <a:t>The world relative price of computers in the free-trade equilibrium is determined at the intersection of the Home export supply and Foreign import demand, at point </a:t>
            </a:r>
            <a:r>
              <a:rPr lang="en-US" altLang="en-US" sz="1800" b="0" i="1" dirty="0">
                <a:solidFill>
                  <a:prstClr val="black"/>
                </a:solidFill>
                <a:latin typeface="Times New Roman"/>
              </a:rPr>
              <a:t>D.</a:t>
            </a:r>
          </a:p>
          <a:p>
            <a:pPr eaLnBrk="1" hangingPunct="1">
              <a:spcBef>
                <a:spcPct val="10000"/>
              </a:spcBef>
              <a:spcAft>
                <a:spcPct val="10000"/>
              </a:spcAft>
            </a:pPr>
            <a:r>
              <a:rPr lang="en-US" altLang="en-US" sz="1800" b="0" dirty="0">
                <a:solidFill>
                  <a:prstClr val="black"/>
                </a:solidFill>
                <a:latin typeface="Times New Roman"/>
              </a:rPr>
              <a:t>At this relative price, the quantity</a:t>
            </a:r>
            <a:r>
              <a:rPr lang="en-US" altLang="en-US" sz="1800" b="0" i="1" dirty="0">
                <a:solidFill>
                  <a:prstClr val="black"/>
                </a:solidFill>
                <a:latin typeface="Times New Roman"/>
              </a:rPr>
              <a:t> </a:t>
            </a:r>
            <a:r>
              <a:rPr lang="en-US" altLang="en-US" sz="1800" b="0" dirty="0">
                <a:solidFill>
                  <a:prstClr val="black"/>
                </a:solidFill>
                <a:latin typeface="Times New Roman"/>
              </a:rPr>
              <a:t>of computers that Home wants to export, (</a:t>
            </a:r>
            <a:r>
              <a:rPr lang="en-US" altLang="en-US" sz="1800" b="0" i="1" dirty="0">
                <a:solidFill>
                  <a:prstClr val="black"/>
                </a:solidFill>
                <a:latin typeface="Times New Roman"/>
              </a:rPr>
              <a:t>Q</a:t>
            </a:r>
            <a:r>
              <a:rPr lang="en-US" altLang="en-US" sz="1800" b="0" i="1" baseline="-25000" dirty="0">
                <a:solidFill>
                  <a:prstClr val="black"/>
                </a:solidFill>
                <a:latin typeface="Times New Roman"/>
              </a:rPr>
              <a:t>C</a:t>
            </a:r>
            <a:r>
              <a:rPr lang="en-US" altLang="en-US" sz="1800" b="0" baseline="-25000" dirty="0">
                <a:solidFill>
                  <a:prstClr val="black"/>
                </a:solidFill>
                <a:latin typeface="Times New Roman"/>
              </a:rPr>
              <a:t>2</a:t>
            </a:r>
            <a:r>
              <a:rPr lang="en-US" altLang="en-US" sz="1800" b="0" i="1" dirty="0">
                <a:solidFill>
                  <a:prstClr val="black"/>
                </a:solidFill>
                <a:latin typeface="Times New Roman"/>
              </a:rPr>
              <a:t> − Q</a:t>
            </a:r>
            <a:r>
              <a:rPr lang="en-US" altLang="en-US" sz="1800" b="0" i="1" baseline="-25000" dirty="0">
                <a:solidFill>
                  <a:prstClr val="black"/>
                </a:solidFill>
                <a:latin typeface="Times New Roman"/>
              </a:rPr>
              <a:t>C</a:t>
            </a:r>
            <a:r>
              <a:rPr lang="en-US" altLang="en-US" sz="1800" b="0" baseline="-25000" dirty="0">
                <a:solidFill>
                  <a:prstClr val="black"/>
                </a:solidFill>
                <a:latin typeface="Times New Roman"/>
              </a:rPr>
              <a:t>3</a:t>
            </a:r>
            <a:r>
              <a:rPr lang="en-US" altLang="en-US" sz="1800" b="0" dirty="0">
                <a:solidFill>
                  <a:prstClr val="black"/>
                </a:solidFill>
                <a:latin typeface="Times New Roman"/>
              </a:rPr>
              <a:t>)</a:t>
            </a:r>
            <a:r>
              <a:rPr lang="en-US" altLang="en-US" sz="1800" b="0" i="1" dirty="0">
                <a:solidFill>
                  <a:prstClr val="black"/>
                </a:solidFill>
                <a:latin typeface="Times New Roman"/>
              </a:rPr>
              <a:t>, </a:t>
            </a:r>
            <a:r>
              <a:rPr lang="en-US" altLang="en-US" sz="1800" b="0" dirty="0">
                <a:solidFill>
                  <a:prstClr val="black"/>
                </a:solidFill>
                <a:latin typeface="Times New Roman"/>
              </a:rPr>
              <a:t>just equals the quantity of</a:t>
            </a:r>
            <a:r>
              <a:rPr lang="en-US" altLang="en-US" sz="1800" b="0" i="1" dirty="0">
                <a:solidFill>
                  <a:prstClr val="black"/>
                </a:solidFill>
                <a:latin typeface="Times New Roman"/>
              </a:rPr>
              <a:t> </a:t>
            </a:r>
            <a:r>
              <a:rPr lang="en-US" altLang="en-US" sz="1800" b="0" dirty="0">
                <a:solidFill>
                  <a:prstClr val="black"/>
                </a:solidFill>
                <a:latin typeface="Times New Roman"/>
              </a:rPr>
              <a:t>computers that Foreign wants to import, </a:t>
            </a:r>
            <a:r>
              <a:rPr lang="es-ES" altLang="en-US" sz="1800" b="0" dirty="0">
                <a:solidFill>
                  <a:prstClr val="black"/>
                </a:solidFill>
                <a:latin typeface="Times New Roman"/>
              </a:rPr>
              <a:t>(</a:t>
            </a:r>
            <a:r>
              <a:rPr lang="es-ES" altLang="en-US" sz="1800" b="0" i="1" dirty="0">
                <a:solidFill>
                  <a:prstClr val="black"/>
                </a:solidFill>
                <a:latin typeface="Times New Roman"/>
              </a:rPr>
              <a:t>Q*</a:t>
            </a:r>
            <a:r>
              <a:rPr lang="es-ES" altLang="en-US" sz="1800" b="0" i="1" baseline="-25000" dirty="0">
                <a:solidFill>
                  <a:prstClr val="black"/>
                </a:solidFill>
                <a:latin typeface="Times New Roman"/>
              </a:rPr>
              <a:t>C</a:t>
            </a:r>
            <a:r>
              <a:rPr lang="es-ES" altLang="en-US" sz="1800" b="0" baseline="-25000" dirty="0">
                <a:solidFill>
                  <a:prstClr val="black"/>
                </a:solidFill>
                <a:latin typeface="Times New Roman"/>
              </a:rPr>
              <a:t>3</a:t>
            </a:r>
            <a:r>
              <a:rPr lang="es-ES" altLang="en-US" sz="1800" b="0" i="1" dirty="0">
                <a:solidFill>
                  <a:prstClr val="black"/>
                </a:solidFill>
                <a:latin typeface="Times New Roman"/>
              </a:rPr>
              <a:t> − Q*</a:t>
            </a:r>
            <a:r>
              <a:rPr lang="es-ES" altLang="en-US" sz="1800" b="0" i="1" baseline="-25000" dirty="0">
                <a:solidFill>
                  <a:prstClr val="black"/>
                </a:solidFill>
                <a:latin typeface="Times New Roman"/>
              </a:rPr>
              <a:t>C</a:t>
            </a:r>
            <a:r>
              <a:rPr lang="es-ES" altLang="en-US" sz="1800" b="0" baseline="-25000" dirty="0">
                <a:solidFill>
                  <a:prstClr val="black"/>
                </a:solidFill>
                <a:latin typeface="Times New Roman"/>
              </a:rPr>
              <a:t>2</a:t>
            </a:r>
            <a:r>
              <a:rPr lang="es-ES" altLang="en-US" sz="1800" b="0" dirty="0">
                <a:solidFill>
                  <a:prstClr val="black"/>
                </a:solidFill>
                <a:latin typeface="Times New Roman"/>
              </a:rPr>
              <a:t>)</a:t>
            </a:r>
            <a:r>
              <a:rPr lang="es-ES" altLang="en-US" sz="1800" b="0" i="1" dirty="0">
                <a:solidFill>
                  <a:prstClr val="black"/>
                </a:solidFill>
                <a:latin typeface="Times New Roman"/>
              </a:rPr>
              <a:t>.</a:t>
            </a:r>
            <a:endParaRPr lang="en-US" altLang="en-US" sz="1800" b="0" i="1" dirty="0">
              <a:solidFill>
                <a:prstClr val="black"/>
              </a:solidFill>
              <a:latin typeface="Times New Roman"/>
            </a:endParaRPr>
          </a:p>
        </p:txBody>
      </p:sp>
      <p:sp>
        <p:nvSpPr>
          <p:cNvPr id="4" name="Slide Number Placeholder 3"/>
          <p:cNvSpPr>
            <a:spLocks noGrp="1"/>
          </p:cNvSpPr>
          <p:nvPr>
            <p:ph type="sldNum" sz="quarter" idx="12"/>
          </p:nvPr>
        </p:nvSpPr>
        <p:spPr/>
        <p:txBody>
          <a:bodyPr/>
          <a:lstStyle/>
          <a:p>
            <a:fld id="{A97AFCAB-344D-4BA8-B9F3-5DB4AD47E82D}" type="slidenum">
              <a:rPr lang="en-US" smtClean="0">
                <a:solidFill>
                  <a:prstClr val="black">
                    <a:tint val="75000"/>
                  </a:prstClr>
                </a:solidFill>
              </a:rPr>
              <a:pPr/>
              <a:t>19</a:t>
            </a:fld>
            <a:endParaRPr lang="en-US">
              <a:solidFill>
                <a:prstClr val="black">
                  <a:tint val="75000"/>
                </a:prstClr>
              </a:solidFill>
            </a:endParaRPr>
          </a:p>
        </p:txBody>
      </p:sp>
      <p:sp>
        <p:nvSpPr>
          <p:cNvPr id="16400" name="Text Box 18"/>
          <p:cNvSpPr txBox="1">
            <a:spLocks noChangeArrowheads="1"/>
          </p:cNvSpPr>
          <p:nvPr/>
        </p:nvSpPr>
        <p:spPr bwMode="auto">
          <a:xfrm>
            <a:off x="1942042" y="2337276"/>
            <a:ext cx="52917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Determination of the Free-Trade World Equilibrium Price</a:t>
            </a:r>
          </a:p>
        </p:txBody>
      </p:sp>
      <p:sp>
        <p:nvSpPr>
          <p:cNvPr id="23" name="Rectangle 22"/>
          <p:cNvSpPr>
            <a:spLocks noChangeArrowheads="1"/>
          </p:cNvSpPr>
          <p:nvPr/>
        </p:nvSpPr>
        <p:spPr bwMode="auto">
          <a:xfrm>
            <a:off x="877888" y="333375"/>
            <a:ext cx="3541712" cy="323850"/>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3200" b="0">
              <a:solidFill>
                <a:srgbClr val="1F497D"/>
              </a:solidFill>
            </a:endParaRPr>
          </a:p>
        </p:txBody>
      </p:sp>
      <p:cxnSp>
        <p:nvCxnSpPr>
          <p:cNvPr id="24" name="Straight Connector 23"/>
          <p:cNvCxnSpPr>
            <a:cxnSpLocks noChangeShapeType="1"/>
          </p:cNvCxnSpPr>
          <p:nvPr/>
        </p:nvCxnSpPr>
        <p:spPr bwMode="auto">
          <a:xfrm>
            <a:off x="566738" y="668338"/>
            <a:ext cx="3852862"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25"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2917825" algn="l"/>
              </a:tabLst>
            </a:pPr>
            <a:r>
              <a:rPr lang="en-US" altLang="en-US" sz="2400" b="1" smtClean="0">
                <a:solidFill>
                  <a:srgbClr val="000000"/>
                </a:solidFill>
              </a:rPr>
              <a:t>1  Heckscher-Ohlin Model</a:t>
            </a:r>
            <a:endParaRPr lang="en-US" altLang="en-US" sz="2400" b="1" dirty="0" smtClean="0">
              <a:solidFill>
                <a:srgbClr val="000000"/>
              </a:solidFill>
            </a:endParaRPr>
          </a:p>
        </p:txBody>
      </p:sp>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3869" y="2840448"/>
            <a:ext cx="4240741" cy="28737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1127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050"/>
          <p:cNvSpPr>
            <a:spLocks noGrp="1" noChangeArrowheads="1"/>
          </p:cNvSpPr>
          <p:nvPr>
            <p:ph type="title"/>
          </p:nvPr>
        </p:nvSpPr>
        <p:spPr>
          <a:noFill/>
        </p:spPr>
        <p:txBody>
          <a:bodyPr lIns="90488" tIns="44450" rIns="90488" bIns="44450"/>
          <a:lstStyle/>
          <a:p>
            <a:r>
              <a:rPr lang="en-US" smtClean="0"/>
              <a:t>Learning Objectives</a:t>
            </a:r>
          </a:p>
        </p:txBody>
      </p:sp>
      <p:sp>
        <p:nvSpPr>
          <p:cNvPr id="615427" name="Rectangle 2051"/>
          <p:cNvSpPr>
            <a:spLocks noGrp="1" noChangeArrowheads="1"/>
          </p:cNvSpPr>
          <p:nvPr>
            <p:ph type="body" idx="1"/>
          </p:nvPr>
        </p:nvSpPr>
        <p:spPr>
          <a:noFill/>
        </p:spPr>
        <p:txBody>
          <a:bodyPr lIns="90488" tIns="44450" rIns="90488" bIns="44450">
            <a:normAutofit/>
          </a:bodyPr>
          <a:lstStyle/>
          <a:p>
            <a:pPr>
              <a:spcBef>
                <a:spcPct val="40000"/>
              </a:spcBef>
            </a:pPr>
            <a:r>
              <a:rPr lang="en-US" dirty="0" smtClean="0"/>
              <a:t>Examine the need to build a new model</a:t>
            </a:r>
          </a:p>
          <a:p>
            <a:pPr>
              <a:spcBef>
                <a:spcPct val="40000"/>
              </a:spcBef>
            </a:pPr>
            <a:r>
              <a:rPr lang="en-US" dirty="0" smtClean="0"/>
              <a:t>Understand its assumptions</a:t>
            </a:r>
          </a:p>
          <a:p>
            <a:pPr>
              <a:spcBef>
                <a:spcPct val="40000"/>
              </a:spcBef>
            </a:pPr>
            <a:r>
              <a:rPr lang="en-US" dirty="0" smtClean="0"/>
              <a:t>Memorize and understand these theorems</a:t>
            </a:r>
          </a:p>
          <a:p>
            <a:pPr lvl="1">
              <a:spcBef>
                <a:spcPct val="40000"/>
              </a:spcBef>
            </a:pPr>
            <a:r>
              <a:rPr lang="en-US" dirty="0" smtClean="0"/>
              <a:t>Heckscher-Ohlin Theorem</a:t>
            </a:r>
          </a:p>
          <a:p>
            <a:pPr lvl="1">
              <a:spcBef>
                <a:spcPct val="40000"/>
              </a:spcBef>
            </a:pPr>
            <a:r>
              <a:rPr lang="en-US" dirty="0" smtClean="0"/>
              <a:t>Stolper-Samuelson Theorem</a:t>
            </a:r>
          </a:p>
          <a:p>
            <a:pPr lvl="2">
              <a:spcBef>
                <a:spcPct val="40000"/>
              </a:spcBef>
            </a:pPr>
            <a:r>
              <a:rPr lang="en-US" dirty="0" smtClean="0"/>
              <a:t>Factor-Price Equalization Theorem</a:t>
            </a:r>
            <a:endParaRPr lang="en-US" dirty="0"/>
          </a:p>
          <a:p>
            <a:pPr lvl="1">
              <a:spcBef>
                <a:spcPct val="40000"/>
              </a:spcBef>
            </a:pPr>
            <a:r>
              <a:rPr lang="en-US" dirty="0" smtClean="0"/>
              <a:t>Rybczynski Theorem</a:t>
            </a:r>
          </a:p>
          <a:p>
            <a:pPr marL="0" indent="0">
              <a:spcBef>
                <a:spcPct val="40000"/>
              </a:spcBef>
              <a:buNone/>
            </a:pPr>
            <a:endParaRPr lang="en-US" dirty="0" smtClean="0"/>
          </a:p>
        </p:txBody>
      </p:sp>
      <p:sp>
        <p:nvSpPr>
          <p:cNvPr id="2" name="Slide Number Placeholder 1"/>
          <p:cNvSpPr>
            <a:spLocks noGrp="1"/>
          </p:cNvSpPr>
          <p:nvPr>
            <p:ph type="sldNum" sz="quarter" idx="12"/>
          </p:nvPr>
        </p:nvSpPr>
        <p:spPr/>
        <p:txBody>
          <a:bodyPr/>
          <a:lstStyle/>
          <a:p>
            <a:fld id="{F00609C9-ADF1-4F73-A8D6-3529F5489E0C}" type="slidenum">
              <a:rPr lang="en-US" smtClean="0"/>
              <a:pPr/>
              <a:t>2</a:t>
            </a:fld>
            <a:endParaRPr lang="en-US" dirty="0"/>
          </a:p>
        </p:txBody>
      </p:sp>
    </p:spTree>
    <p:extLst>
      <p:ext uri="{BB962C8B-B14F-4D97-AF65-F5344CB8AC3E}">
        <p14:creationId xmlns:p14="http://schemas.microsoft.com/office/powerpoint/2010/main" val="1316440390"/>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anim calcmode="lin" valueType="num">
                                      <p:cBhvr additive="base">
                                        <p:cTn id="7" dur="500" fill="hold"/>
                                        <p:tgtEl>
                                          <p:spTgt spid="615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427">
                                            <p:txEl>
                                              <p:pRg st="1" end="1"/>
                                            </p:txEl>
                                          </p:spTgt>
                                        </p:tgtEl>
                                        <p:attrNameLst>
                                          <p:attrName>style.visibility</p:attrName>
                                        </p:attrNameLst>
                                      </p:cBhvr>
                                      <p:to>
                                        <p:strVal val="visible"/>
                                      </p:to>
                                    </p:set>
                                    <p:anim calcmode="lin" valueType="num">
                                      <p:cBhvr additive="base">
                                        <p:cTn id="13" dur="500" fill="hold"/>
                                        <p:tgtEl>
                                          <p:spTgt spid="615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5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427">
                                            <p:txEl>
                                              <p:pRg st="2" end="2"/>
                                            </p:txEl>
                                          </p:spTgt>
                                        </p:tgtEl>
                                        <p:attrNameLst>
                                          <p:attrName>style.visibility</p:attrName>
                                        </p:attrNameLst>
                                      </p:cBhvr>
                                      <p:to>
                                        <p:strVal val="visible"/>
                                      </p:to>
                                    </p:set>
                                    <p:anim calcmode="lin" valueType="num">
                                      <p:cBhvr additive="base">
                                        <p:cTn id="19" dur="500" fill="hold"/>
                                        <p:tgtEl>
                                          <p:spTgt spid="615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542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5427">
                                            <p:txEl>
                                              <p:pRg st="3" end="3"/>
                                            </p:txEl>
                                          </p:spTgt>
                                        </p:tgtEl>
                                        <p:attrNameLst>
                                          <p:attrName>style.visibility</p:attrName>
                                        </p:attrNameLst>
                                      </p:cBhvr>
                                      <p:to>
                                        <p:strVal val="visible"/>
                                      </p:to>
                                    </p:set>
                                    <p:anim calcmode="lin" valueType="num">
                                      <p:cBhvr additive="base">
                                        <p:cTn id="23" dur="500" fill="hold"/>
                                        <p:tgtEl>
                                          <p:spTgt spid="61542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542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5427">
                                            <p:txEl>
                                              <p:pRg st="4" end="4"/>
                                            </p:txEl>
                                          </p:spTgt>
                                        </p:tgtEl>
                                        <p:attrNameLst>
                                          <p:attrName>style.visibility</p:attrName>
                                        </p:attrNameLst>
                                      </p:cBhvr>
                                      <p:to>
                                        <p:strVal val="visible"/>
                                      </p:to>
                                    </p:set>
                                    <p:anim calcmode="lin" valueType="num">
                                      <p:cBhvr additive="base">
                                        <p:cTn id="27" dur="500" fill="hold"/>
                                        <p:tgtEl>
                                          <p:spTgt spid="6154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542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5427">
                                            <p:txEl>
                                              <p:pRg st="5" end="5"/>
                                            </p:txEl>
                                          </p:spTgt>
                                        </p:tgtEl>
                                        <p:attrNameLst>
                                          <p:attrName>style.visibility</p:attrName>
                                        </p:attrNameLst>
                                      </p:cBhvr>
                                      <p:to>
                                        <p:strVal val="visible"/>
                                      </p:to>
                                    </p:set>
                                    <p:anim calcmode="lin" valueType="num">
                                      <p:cBhvr additive="base">
                                        <p:cTn id="31" dur="500" fill="hold"/>
                                        <p:tgtEl>
                                          <p:spTgt spid="61542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542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5427">
                                            <p:txEl>
                                              <p:pRg st="6" end="6"/>
                                            </p:txEl>
                                          </p:spTgt>
                                        </p:tgtEl>
                                        <p:attrNameLst>
                                          <p:attrName>style.visibility</p:attrName>
                                        </p:attrNameLst>
                                      </p:cBhvr>
                                      <p:to>
                                        <p:strVal val="visible"/>
                                      </p:to>
                                    </p:set>
                                    <p:anim calcmode="lin" valueType="num">
                                      <p:cBhvr additive="base">
                                        <p:cTn id="35" dur="500" fill="hold"/>
                                        <p:tgtEl>
                                          <p:spTgt spid="61542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54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lIns="90488" tIns="44450" rIns="90488" bIns="44450"/>
          <a:lstStyle/>
          <a:p>
            <a:r>
              <a:rPr lang="en-US" smtClean="0"/>
              <a:t>Stolper-Samuelson Theorem</a:t>
            </a:r>
          </a:p>
        </p:txBody>
      </p:sp>
      <p:sp>
        <p:nvSpPr>
          <p:cNvPr id="70659" name="Rectangle 3"/>
          <p:cNvSpPr>
            <a:spLocks noGrp="1" noChangeArrowheads="1"/>
          </p:cNvSpPr>
          <p:nvPr>
            <p:ph type="body" idx="1"/>
          </p:nvPr>
        </p:nvSpPr>
        <p:spPr>
          <a:noFill/>
        </p:spPr>
        <p:txBody>
          <a:bodyPr lIns="90488" tIns="44450" rIns="90488" bIns="44450">
            <a:normAutofit/>
          </a:bodyPr>
          <a:lstStyle/>
          <a:p>
            <a:pPr>
              <a:spcBef>
                <a:spcPct val="70000"/>
              </a:spcBef>
            </a:pPr>
            <a:r>
              <a:rPr lang="en-US" i="1" dirty="0" smtClean="0"/>
              <a:t>An increase in the relative price of a commodity results in a rise in the real reward of its intensive factor and a decline in the real reward of its non-intensive factor. </a:t>
            </a:r>
          </a:p>
          <a:p>
            <a:pPr>
              <a:spcBef>
                <a:spcPct val="70000"/>
              </a:spcBef>
            </a:pPr>
            <a:r>
              <a:rPr lang="en-US" dirty="0" smtClean="0"/>
              <a:t>Thus, a move from autarky to free international trade benefits the owners of a country’s abundant resources and harms the owners of its scarce resources.</a:t>
            </a:r>
          </a:p>
        </p:txBody>
      </p:sp>
      <p:sp>
        <p:nvSpPr>
          <p:cNvPr id="2" name="Slide Number Placeholder 1"/>
          <p:cNvSpPr>
            <a:spLocks noGrp="1"/>
          </p:cNvSpPr>
          <p:nvPr>
            <p:ph type="sldNum" sz="quarter" idx="12"/>
          </p:nvPr>
        </p:nvSpPr>
        <p:spPr/>
        <p:txBody>
          <a:bodyPr/>
          <a:lstStyle/>
          <a:p>
            <a:fld id="{F00609C9-ADF1-4F73-A8D6-3529F5489E0C}" type="slidenum">
              <a:rPr lang="en-US" smtClean="0"/>
              <a:pPr/>
              <a:t>20</a:t>
            </a:fld>
            <a:endParaRPr lang="en-US" dirty="0"/>
          </a:p>
        </p:txBody>
      </p:sp>
    </p:spTree>
    <p:extLst>
      <p:ext uri="{BB962C8B-B14F-4D97-AF65-F5344CB8AC3E}">
        <p14:creationId xmlns:p14="http://schemas.microsoft.com/office/powerpoint/2010/main" val="4284153275"/>
      </p:ext>
    </p:extLst>
  </p:cSld>
  <p:clrMapOvr>
    <a:masterClrMapping/>
  </p:clrMapOvr>
  <p:transition spd="med">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609600"/>
            <a:ext cx="8382000" cy="1143000"/>
          </a:xfrm>
          <a:noFill/>
        </p:spPr>
        <p:txBody>
          <a:bodyPr lIns="90488" tIns="44450" rIns="90488" bIns="44450"/>
          <a:lstStyle/>
          <a:p>
            <a:r>
              <a:rPr lang="en-US" sz="3600" smtClean="0"/>
              <a:t>Factor-Price Equalization (FPE) Theorem</a:t>
            </a:r>
          </a:p>
        </p:txBody>
      </p:sp>
      <p:sp>
        <p:nvSpPr>
          <p:cNvPr id="63491" name="Rectangle 3"/>
          <p:cNvSpPr>
            <a:spLocks noGrp="1" noChangeArrowheads="1"/>
          </p:cNvSpPr>
          <p:nvPr>
            <p:ph type="body" idx="1"/>
          </p:nvPr>
        </p:nvSpPr>
        <p:spPr>
          <a:noFill/>
        </p:spPr>
        <p:txBody>
          <a:bodyPr lIns="90488" tIns="44450" rIns="90488" bIns="44450">
            <a:normAutofit fontScale="92500"/>
          </a:bodyPr>
          <a:lstStyle/>
          <a:p>
            <a:pPr>
              <a:spcBef>
                <a:spcPct val="70000"/>
              </a:spcBef>
            </a:pPr>
            <a:r>
              <a:rPr lang="en-US" i="1" dirty="0" smtClean="0"/>
              <a:t>Given </a:t>
            </a:r>
            <a:r>
              <a:rPr lang="en-US" i="1" u="sng" dirty="0" smtClean="0"/>
              <a:t>all</a:t>
            </a:r>
            <a:r>
              <a:rPr lang="en-US" i="1" dirty="0" smtClean="0"/>
              <a:t> the assumptions of the HO model, free trade will lead to the international equalization of individual factor prices.</a:t>
            </a:r>
          </a:p>
          <a:p>
            <a:pPr lvl="1">
              <a:spcBef>
                <a:spcPct val="70000"/>
              </a:spcBef>
            </a:pPr>
            <a:r>
              <a:rPr lang="en-US" dirty="0" smtClean="0"/>
              <a:t>Let’s examine the publisher’s slides 33-37.</a:t>
            </a:r>
          </a:p>
          <a:p>
            <a:pPr lvl="2">
              <a:spcBef>
                <a:spcPct val="70000"/>
              </a:spcBef>
            </a:pPr>
            <a:r>
              <a:rPr lang="en-US" dirty="0" smtClean="0"/>
              <a:t>Home is capital abundant, Foreign is labor abundant</a:t>
            </a:r>
          </a:p>
          <a:p>
            <a:pPr lvl="2">
              <a:spcBef>
                <a:spcPct val="70000"/>
              </a:spcBef>
            </a:pPr>
            <a:r>
              <a:rPr lang="en-US" dirty="0" smtClean="0"/>
              <a:t>Shoes are labor intensive; computers are capital intensive</a:t>
            </a:r>
          </a:p>
          <a:p>
            <a:pPr lvl="2">
              <a:spcBef>
                <a:spcPct val="70000"/>
              </a:spcBef>
            </a:pPr>
            <a:r>
              <a:rPr lang="en-US" dirty="0" smtClean="0"/>
              <a:t>One relative price for computers, P</a:t>
            </a:r>
            <a:r>
              <a:rPr lang="en-US" baseline="-25000" dirty="0" smtClean="0"/>
              <a:t>C</a:t>
            </a:r>
            <a:r>
              <a:rPr lang="en-US" dirty="0" smtClean="0"/>
              <a:t>/P</a:t>
            </a:r>
            <a:r>
              <a:rPr lang="en-US" baseline="-25000" dirty="0" smtClean="0"/>
              <a:t>S</a:t>
            </a:r>
          </a:p>
          <a:p>
            <a:pPr lvl="2">
              <a:spcBef>
                <a:spcPct val="70000"/>
              </a:spcBef>
            </a:pPr>
            <a:r>
              <a:rPr lang="en-US" dirty="0" smtClean="0"/>
              <a:t>One wage-rental ratio, w/r</a:t>
            </a:r>
            <a:endParaRPr lang="en-US" baseline="-25000" dirty="0" smtClean="0"/>
          </a:p>
        </p:txBody>
      </p:sp>
      <p:sp>
        <p:nvSpPr>
          <p:cNvPr id="2" name="Slide Number Placeholder 1"/>
          <p:cNvSpPr>
            <a:spLocks noGrp="1"/>
          </p:cNvSpPr>
          <p:nvPr>
            <p:ph type="sldNum" sz="quarter" idx="12"/>
          </p:nvPr>
        </p:nvSpPr>
        <p:spPr/>
        <p:txBody>
          <a:bodyPr/>
          <a:lstStyle/>
          <a:p>
            <a:fld id="{F00609C9-ADF1-4F73-A8D6-3529F5489E0C}" type="slidenum">
              <a:rPr lang="en-US" smtClean="0"/>
              <a:pPr/>
              <a:t>21</a:t>
            </a:fld>
            <a:endParaRPr lang="en-US" dirty="0"/>
          </a:p>
        </p:txBody>
      </p:sp>
    </p:spTree>
    <p:extLst>
      <p:ext uri="{BB962C8B-B14F-4D97-AF65-F5344CB8AC3E}">
        <p14:creationId xmlns:p14="http://schemas.microsoft.com/office/powerpoint/2010/main" val="2141646315"/>
      </p:ext>
    </p:extLst>
  </p:cSld>
  <p:clrMapOvr>
    <a:masterClrMapping/>
  </p:clrMapOvr>
  <p:transition spd="med">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7"/>
          <p:cNvSpPr>
            <a:spLocks noChangeArrowheads="1"/>
          </p:cNvSpPr>
          <p:nvPr/>
        </p:nvSpPr>
        <p:spPr bwMode="auto">
          <a:xfrm>
            <a:off x="738806" y="1806372"/>
            <a:ext cx="8015728" cy="4458962"/>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4" name="Rectangle 8"/>
          <p:cNvSpPr>
            <a:spLocks noChangeArrowheads="1"/>
          </p:cNvSpPr>
          <p:nvPr/>
        </p:nvSpPr>
        <p:spPr bwMode="auto">
          <a:xfrm>
            <a:off x="753534" y="1828800"/>
            <a:ext cx="7981494" cy="299202"/>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14" name="Rectangle 5"/>
          <p:cNvSpPr>
            <a:spLocks noChangeArrowheads="1"/>
          </p:cNvSpPr>
          <p:nvPr/>
        </p:nvSpPr>
        <p:spPr bwMode="auto">
          <a:xfrm>
            <a:off x="566738" y="747713"/>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Effect of Trade on the Wage and Rental of Home</a:t>
            </a:r>
          </a:p>
        </p:txBody>
      </p:sp>
      <p:sp>
        <p:nvSpPr>
          <p:cNvPr id="21" name="Rectangle 6"/>
          <p:cNvSpPr>
            <a:spLocks noChangeArrowheads="1"/>
          </p:cNvSpPr>
          <p:nvPr/>
        </p:nvSpPr>
        <p:spPr bwMode="auto">
          <a:xfrm>
            <a:off x="554038" y="1209675"/>
            <a:ext cx="794702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2200" dirty="0">
                <a:solidFill>
                  <a:srgbClr val="00B050"/>
                </a:solidFill>
              </a:rPr>
              <a:t>Economy-Wide Relative Demand for Labor</a:t>
            </a:r>
            <a:endParaRPr lang="en-US" altLang="en-US" sz="2200" b="0" dirty="0">
              <a:solidFill>
                <a:srgbClr val="00B050"/>
              </a:solidFill>
            </a:endParaRPr>
          </a:p>
        </p:txBody>
      </p:sp>
      <p:sp>
        <p:nvSpPr>
          <p:cNvPr id="13" name="Rectangle 12"/>
          <p:cNvSpPr>
            <a:spLocks noChangeArrowheads="1"/>
          </p:cNvSpPr>
          <p:nvPr/>
        </p:nvSpPr>
        <p:spPr bwMode="auto">
          <a:xfrm>
            <a:off x="877888" y="333375"/>
            <a:ext cx="4956175" cy="265113"/>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18" name="Straight Connector 17"/>
          <p:cNvCxnSpPr>
            <a:cxnSpLocks noChangeShapeType="1"/>
          </p:cNvCxnSpPr>
          <p:nvPr/>
        </p:nvCxnSpPr>
        <p:spPr bwMode="auto">
          <a:xfrm>
            <a:off x="566738" y="623888"/>
            <a:ext cx="52673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4" name="Slide Number Placeholder 3"/>
          <p:cNvSpPr>
            <a:spLocks noGrp="1"/>
          </p:cNvSpPr>
          <p:nvPr>
            <p:ph type="sldNum" sz="quarter" idx="12"/>
          </p:nvPr>
        </p:nvSpPr>
        <p:spPr/>
        <p:txBody>
          <a:bodyPr/>
          <a:lstStyle/>
          <a:p>
            <a:fld id="{A97AFCAB-344D-4BA8-B9F3-5DB4AD47E82D}" type="slidenum">
              <a:rPr lang="en-US" smtClean="0">
                <a:solidFill>
                  <a:prstClr val="black">
                    <a:tint val="75000"/>
                  </a:prstClr>
                </a:solidFill>
              </a:rPr>
              <a:pPr/>
              <a:t>22</a:t>
            </a:fld>
            <a:endParaRPr lang="en-US">
              <a:solidFill>
                <a:prstClr val="black">
                  <a:tint val="75000"/>
                </a:prstClr>
              </a:solidFill>
            </a:endParaRPr>
          </a:p>
        </p:txBody>
      </p:sp>
      <p:sp>
        <p:nvSpPr>
          <p:cNvPr id="19" name="Rectangle 3"/>
          <p:cNvSpPr>
            <a:spLocks noGrp="1" noChangeArrowheads="1"/>
          </p:cNvSpPr>
          <p:nvPr>
            <p:ph type="title" idx="4294967295"/>
          </p:nvPr>
        </p:nvSpPr>
        <p:spPr>
          <a:xfrm>
            <a:off x="579438" y="-25400"/>
            <a:ext cx="8577262" cy="820738"/>
          </a:xfrm>
        </p:spPr>
        <p:txBody>
          <a:bodyPr>
            <a:normAutofit/>
          </a:bodyPr>
          <a:lstStyle/>
          <a:p>
            <a:pPr algn="l"/>
            <a:r>
              <a:rPr lang="en-US" altLang="en-US" sz="2400" b="1" dirty="0" smtClean="0">
                <a:solidFill>
                  <a:srgbClr val="000000"/>
                </a:solidFill>
              </a:rPr>
              <a:t>3  Effects of Trade on Factor Prices</a:t>
            </a:r>
          </a:p>
        </p:txBody>
      </p:sp>
      <p:sp>
        <p:nvSpPr>
          <p:cNvPr id="20" name="Text Box 7"/>
          <p:cNvSpPr txBox="1">
            <a:spLocks noChangeArrowheads="1"/>
          </p:cNvSpPr>
          <p:nvPr/>
        </p:nvSpPr>
        <p:spPr bwMode="auto">
          <a:xfrm>
            <a:off x="754593" y="1830388"/>
            <a:ext cx="1438275" cy="287337"/>
          </a:xfrm>
          <a:prstGeom prst="rect">
            <a:avLst/>
          </a:prstGeom>
          <a:solidFill>
            <a:srgbClr val="F4D296"/>
          </a:solidFill>
          <a:ln>
            <a:noFill/>
          </a:ln>
          <a:extLst/>
        </p:spPr>
        <p:txBody>
          <a:bodyPr>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4-10</a:t>
            </a:r>
          </a:p>
        </p:txBody>
      </p:sp>
      <p:sp>
        <p:nvSpPr>
          <p:cNvPr id="23" name="Rectangle 20"/>
          <p:cNvSpPr>
            <a:spLocks noChangeArrowheads="1"/>
          </p:cNvSpPr>
          <p:nvPr/>
        </p:nvSpPr>
        <p:spPr bwMode="auto">
          <a:xfrm>
            <a:off x="825500" y="2228850"/>
            <a:ext cx="4052888" cy="2816225"/>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24" name="Rectangle 23"/>
          <p:cNvSpPr>
            <a:spLocks noChangeArrowheads="1"/>
          </p:cNvSpPr>
          <p:nvPr/>
        </p:nvSpPr>
        <p:spPr bwMode="auto">
          <a:xfrm>
            <a:off x="5033510" y="2293812"/>
            <a:ext cx="3513138" cy="3527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800" b="0" dirty="0" smtClean="0">
                <a:solidFill>
                  <a:prstClr val="black"/>
                </a:solidFill>
                <a:latin typeface="Times New Roman"/>
              </a:rPr>
              <a:t>The economy-wide relative demand for labor, </a:t>
            </a:r>
            <a:r>
              <a:rPr lang="en-US" altLang="en-US" sz="1800" b="0" i="1" dirty="0" smtClean="0">
                <a:solidFill>
                  <a:prstClr val="black"/>
                </a:solidFill>
                <a:latin typeface="Times New Roman"/>
              </a:rPr>
              <a:t>RD</a:t>
            </a:r>
            <a:r>
              <a:rPr lang="en-US" altLang="en-US" sz="1800" b="0" dirty="0" smtClean="0">
                <a:solidFill>
                  <a:prstClr val="black"/>
                </a:solidFill>
                <a:latin typeface="Times New Roman"/>
              </a:rPr>
              <a:t>, is an average of the </a:t>
            </a:r>
            <a:r>
              <a:rPr lang="en-US" altLang="en-US" sz="1800" b="0" i="1" dirty="0" smtClean="0">
                <a:solidFill>
                  <a:prstClr val="black"/>
                </a:solidFill>
                <a:latin typeface="Times New Roman"/>
              </a:rPr>
              <a:t>L</a:t>
            </a:r>
            <a:r>
              <a:rPr lang="en-US" altLang="en-US" sz="1800" b="0" i="1" baseline="-25000" dirty="0" smtClean="0">
                <a:solidFill>
                  <a:prstClr val="black"/>
                </a:solidFill>
                <a:latin typeface="Times New Roman"/>
              </a:rPr>
              <a:t>C</a:t>
            </a:r>
            <a:r>
              <a:rPr lang="en-US" altLang="en-US" sz="1800" b="0" i="1" dirty="0" smtClean="0">
                <a:solidFill>
                  <a:prstClr val="black"/>
                </a:solidFill>
                <a:latin typeface="Times New Roman"/>
              </a:rPr>
              <a:t> /K</a:t>
            </a:r>
            <a:r>
              <a:rPr lang="en-US" altLang="en-US" sz="1800" b="0" i="1" baseline="-25000" dirty="0" smtClean="0">
                <a:solidFill>
                  <a:prstClr val="black"/>
                </a:solidFill>
                <a:latin typeface="Times New Roman"/>
              </a:rPr>
              <a:t>C</a:t>
            </a:r>
            <a:r>
              <a:rPr lang="en-US" altLang="en-US" sz="1800" b="0" i="1" dirty="0" smtClean="0">
                <a:solidFill>
                  <a:prstClr val="black"/>
                </a:solidFill>
                <a:latin typeface="Times New Roman"/>
              </a:rPr>
              <a:t> </a:t>
            </a:r>
            <a:r>
              <a:rPr lang="en-US" altLang="en-US" sz="1800" b="0" dirty="0" smtClean="0">
                <a:solidFill>
                  <a:prstClr val="black"/>
                </a:solidFill>
                <a:latin typeface="Times New Roman"/>
              </a:rPr>
              <a:t>and</a:t>
            </a:r>
            <a:r>
              <a:rPr lang="en-US" altLang="en-US" sz="1800" b="0" i="1" dirty="0" smtClean="0">
                <a:solidFill>
                  <a:prstClr val="black"/>
                </a:solidFill>
                <a:latin typeface="Times New Roman"/>
              </a:rPr>
              <a:t> L</a:t>
            </a:r>
            <a:r>
              <a:rPr lang="en-US" altLang="en-US" sz="1800" b="0" i="1" baseline="-25000" dirty="0" smtClean="0">
                <a:solidFill>
                  <a:prstClr val="black"/>
                </a:solidFill>
                <a:latin typeface="Times New Roman"/>
              </a:rPr>
              <a:t>S</a:t>
            </a:r>
            <a:r>
              <a:rPr lang="en-US" altLang="en-US" sz="1800" b="0" i="1" dirty="0" smtClean="0">
                <a:solidFill>
                  <a:prstClr val="black"/>
                </a:solidFill>
                <a:latin typeface="Times New Roman"/>
              </a:rPr>
              <a:t> /K</a:t>
            </a:r>
            <a:r>
              <a:rPr lang="en-US" altLang="en-US" sz="1800" b="0" i="1" baseline="-25000" dirty="0" smtClean="0">
                <a:solidFill>
                  <a:prstClr val="black"/>
                </a:solidFill>
                <a:latin typeface="Times New Roman"/>
              </a:rPr>
              <a:t>S</a:t>
            </a:r>
            <a:r>
              <a:rPr lang="en-US" altLang="en-US" sz="1800" b="0" i="1" dirty="0" smtClean="0">
                <a:solidFill>
                  <a:prstClr val="black"/>
                </a:solidFill>
                <a:latin typeface="Times New Roman"/>
              </a:rPr>
              <a:t> </a:t>
            </a:r>
            <a:r>
              <a:rPr lang="en-US" altLang="en-US" sz="1800" b="0" dirty="0" smtClean="0">
                <a:solidFill>
                  <a:prstClr val="black"/>
                </a:solidFill>
                <a:latin typeface="Times New Roman"/>
              </a:rPr>
              <a:t>curves and lies between these curves</a:t>
            </a:r>
            <a:r>
              <a:rPr lang="en-US" altLang="en-US" sz="1800" b="0" i="1" dirty="0" smtClean="0">
                <a:solidFill>
                  <a:prstClr val="black"/>
                </a:solidFill>
                <a:latin typeface="Times New Roman"/>
              </a:rPr>
              <a:t>. </a:t>
            </a:r>
          </a:p>
          <a:p>
            <a:pPr eaLnBrk="1" hangingPunct="1">
              <a:spcBef>
                <a:spcPct val="10000"/>
              </a:spcBef>
              <a:spcAft>
                <a:spcPct val="10000"/>
              </a:spcAft>
            </a:pPr>
            <a:r>
              <a:rPr lang="en-US" altLang="en-US" sz="1800" b="0" dirty="0" smtClean="0">
                <a:solidFill>
                  <a:prstClr val="black"/>
                </a:solidFill>
                <a:latin typeface="Times New Roman"/>
              </a:rPr>
              <a:t>The relative supply, </a:t>
            </a:r>
            <a:r>
              <a:rPr lang="en-US" altLang="en-US" sz="1800" b="0" i="1" dirty="0" smtClean="0">
                <a:solidFill>
                  <a:prstClr val="black"/>
                </a:solidFill>
                <a:latin typeface="Times New Roman"/>
              </a:rPr>
              <a:t>L/K, </a:t>
            </a:r>
            <a:r>
              <a:rPr lang="en-US" altLang="en-US" sz="1800" b="0" dirty="0" smtClean="0">
                <a:solidFill>
                  <a:prstClr val="black"/>
                </a:solidFill>
                <a:latin typeface="Times New Roman"/>
              </a:rPr>
              <a:t>is shown by a vertical line</a:t>
            </a:r>
            <a:r>
              <a:rPr lang="en-US" altLang="en-US" sz="1800" b="0" i="1" dirty="0" smtClean="0">
                <a:solidFill>
                  <a:prstClr val="black"/>
                </a:solidFill>
                <a:latin typeface="Times New Roman"/>
              </a:rPr>
              <a:t> </a:t>
            </a:r>
            <a:r>
              <a:rPr lang="en-US" altLang="en-US" sz="1800" b="0" dirty="0" smtClean="0">
                <a:solidFill>
                  <a:prstClr val="black"/>
                </a:solidFill>
                <a:latin typeface="Times New Roman"/>
              </a:rPr>
              <a:t>because the total amount of resources in Home is fixed. </a:t>
            </a:r>
          </a:p>
          <a:p>
            <a:pPr eaLnBrk="1" hangingPunct="1">
              <a:spcBef>
                <a:spcPct val="10000"/>
              </a:spcBef>
              <a:spcAft>
                <a:spcPct val="10000"/>
              </a:spcAft>
            </a:pPr>
            <a:r>
              <a:rPr lang="en-US" altLang="en-US" sz="1800" b="0" dirty="0" smtClean="0">
                <a:solidFill>
                  <a:prstClr val="black"/>
                </a:solidFill>
                <a:latin typeface="Times New Roman"/>
              </a:rPr>
              <a:t>The equilibrium point </a:t>
            </a:r>
            <a:r>
              <a:rPr lang="en-US" altLang="en-US" sz="1800" b="0" i="1" dirty="0" smtClean="0">
                <a:solidFill>
                  <a:prstClr val="black"/>
                </a:solidFill>
                <a:latin typeface="Times New Roman"/>
              </a:rPr>
              <a:t>A, </a:t>
            </a:r>
            <a:r>
              <a:rPr lang="en-US" altLang="en-US" sz="1800" b="0" dirty="0" smtClean="0">
                <a:solidFill>
                  <a:prstClr val="black"/>
                </a:solidFill>
                <a:latin typeface="Times New Roman"/>
              </a:rPr>
              <a:t>at which relative demand </a:t>
            </a:r>
            <a:r>
              <a:rPr lang="en-US" altLang="en-US" sz="1800" b="0" i="1" dirty="0" smtClean="0">
                <a:solidFill>
                  <a:prstClr val="black"/>
                </a:solidFill>
                <a:latin typeface="Times New Roman"/>
              </a:rPr>
              <a:t>RD </a:t>
            </a:r>
            <a:r>
              <a:rPr lang="en-US" altLang="en-US" sz="1800" b="0" dirty="0" smtClean="0">
                <a:solidFill>
                  <a:prstClr val="black"/>
                </a:solidFill>
                <a:latin typeface="Times New Roman"/>
              </a:rPr>
              <a:t>intersects relative supply </a:t>
            </a:r>
            <a:r>
              <a:rPr lang="en-US" altLang="en-US" sz="1800" b="0" i="1" dirty="0" smtClean="0">
                <a:solidFill>
                  <a:prstClr val="black"/>
                </a:solidFill>
                <a:latin typeface="Times New Roman"/>
              </a:rPr>
              <a:t>L/K, </a:t>
            </a:r>
            <a:r>
              <a:rPr lang="en-US" altLang="en-US" sz="1800" b="0" dirty="0" smtClean="0">
                <a:solidFill>
                  <a:prstClr val="black"/>
                </a:solidFill>
                <a:latin typeface="Times New Roman"/>
              </a:rPr>
              <a:t>determines the wage</a:t>
            </a:r>
            <a:r>
              <a:rPr lang="en-US" altLang="en-US" sz="1800" b="0" i="1" dirty="0" smtClean="0">
                <a:solidFill>
                  <a:prstClr val="black"/>
                </a:solidFill>
                <a:latin typeface="Times New Roman"/>
              </a:rPr>
              <a:t> </a:t>
            </a:r>
            <a:r>
              <a:rPr lang="en-US" altLang="en-US" sz="1800" b="0" dirty="0" smtClean="0">
                <a:solidFill>
                  <a:prstClr val="black"/>
                </a:solidFill>
                <a:latin typeface="Times New Roman"/>
              </a:rPr>
              <a:t>relative to the rental, </a:t>
            </a:r>
            <a:r>
              <a:rPr lang="en-US" altLang="en-US" sz="1800" b="0" i="1" dirty="0" smtClean="0">
                <a:solidFill>
                  <a:prstClr val="black"/>
                </a:solidFill>
                <a:latin typeface="Times New Roman"/>
              </a:rPr>
              <a:t>W/R.</a:t>
            </a:r>
            <a:endParaRPr lang="en-US" altLang="en-US" sz="1800" b="0" dirty="0">
              <a:solidFill>
                <a:prstClr val="black"/>
              </a:solidFill>
              <a:latin typeface="Times New Roman"/>
            </a:endParaRPr>
          </a:p>
        </p:txBody>
      </p:sp>
      <p:cxnSp>
        <p:nvCxnSpPr>
          <p:cNvPr id="27" name="26 Conector recto"/>
          <p:cNvCxnSpPr>
            <a:cxnSpLocks noChangeShapeType="1"/>
          </p:cNvCxnSpPr>
          <p:nvPr/>
        </p:nvCxnSpPr>
        <p:spPr bwMode="auto">
          <a:xfrm>
            <a:off x="7243790" y="3522690"/>
            <a:ext cx="88900"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30" name="29 Conector recto"/>
          <p:cNvCxnSpPr>
            <a:cxnSpLocks noChangeShapeType="1"/>
          </p:cNvCxnSpPr>
          <p:nvPr/>
        </p:nvCxnSpPr>
        <p:spPr bwMode="auto">
          <a:xfrm>
            <a:off x="7030180" y="3522690"/>
            <a:ext cx="88900"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31" name="30 Conector recto"/>
          <p:cNvCxnSpPr>
            <a:cxnSpLocks noChangeShapeType="1"/>
          </p:cNvCxnSpPr>
          <p:nvPr/>
        </p:nvCxnSpPr>
        <p:spPr bwMode="auto">
          <a:xfrm>
            <a:off x="6569440" y="5214080"/>
            <a:ext cx="88900"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32" name="31 Conector recto"/>
          <p:cNvCxnSpPr>
            <a:cxnSpLocks noChangeShapeType="1"/>
          </p:cNvCxnSpPr>
          <p:nvPr/>
        </p:nvCxnSpPr>
        <p:spPr bwMode="auto">
          <a:xfrm>
            <a:off x="6785340" y="5214080"/>
            <a:ext cx="88900"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grpSp>
        <p:nvGrpSpPr>
          <p:cNvPr id="8" name="Group 7"/>
          <p:cNvGrpSpPr>
            <a:grpSpLocks/>
          </p:cNvGrpSpPr>
          <p:nvPr/>
        </p:nvGrpSpPr>
        <p:grpSpPr bwMode="auto">
          <a:xfrm>
            <a:off x="1014412" y="5029201"/>
            <a:ext cx="3846513" cy="1215678"/>
            <a:chOff x="2247900" y="5005387"/>
            <a:chExt cx="3846611" cy="1214831"/>
          </a:xfrm>
        </p:grpSpPr>
        <p:sp>
          <p:nvSpPr>
            <p:cNvPr id="3" name="TextBox 2"/>
            <p:cNvSpPr txBox="1">
              <a:spLocks noRot="1" noChangeAspect="1" noMove="1" noResize="1" noEditPoints="1" noAdjustHandles="1" noChangeArrowheads="1" noChangeShapeType="1" noTextEdit="1"/>
            </p:cNvSpPr>
            <p:nvPr/>
          </p:nvSpPr>
          <p:spPr>
            <a:xfrm>
              <a:off x="2390677" y="5005387"/>
              <a:ext cx="3703834" cy="755079"/>
            </a:xfrm>
            <a:prstGeom prst="rect">
              <a:avLst/>
            </a:prstGeom>
            <a:blipFill rotWithShape="1">
              <a:blip r:embed="rId3"/>
              <a:stretch>
                <a:fillRect/>
              </a:stretch>
            </a:blipFill>
          </p:spPr>
          <p:txBody>
            <a:bodyPr/>
            <a:lstStyle/>
            <a:p>
              <a:pPr>
                <a:spcBef>
                  <a:spcPct val="10000"/>
                </a:spcBef>
                <a:spcAft>
                  <a:spcPct val="10000"/>
                </a:spcAft>
                <a:defRPr/>
              </a:pPr>
              <a:r>
                <a:rPr lang="en-US">
                  <a:noFill/>
                  <a:latin typeface="Arial" charset="0"/>
                </a:rPr>
                <a:t> </a:t>
              </a:r>
            </a:p>
          </p:txBody>
        </p:sp>
        <p:sp>
          <p:nvSpPr>
            <p:cNvPr id="34840" name="TextBox 3"/>
            <p:cNvSpPr txBox="1">
              <a:spLocks noChangeArrowheads="1"/>
            </p:cNvSpPr>
            <p:nvPr/>
          </p:nvSpPr>
          <p:spPr bwMode="auto">
            <a:xfrm>
              <a:off x="2247900" y="5715135"/>
              <a:ext cx="73770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200" b="0" dirty="0">
                  <a:solidFill>
                    <a:prstClr val="black"/>
                  </a:solidFill>
                </a:rPr>
                <a:t>Relative</a:t>
              </a:r>
              <a:br>
                <a:rPr lang="en-US" altLang="en-US" sz="1200" b="0" dirty="0">
                  <a:solidFill>
                    <a:prstClr val="black"/>
                  </a:solidFill>
                </a:rPr>
              </a:br>
              <a:r>
                <a:rPr lang="en-US" altLang="en-US" sz="1200" b="0" dirty="0">
                  <a:solidFill>
                    <a:prstClr val="black"/>
                  </a:solidFill>
                </a:rPr>
                <a:t>supply</a:t>
              </a:r>
            </a:p>
          </p:txBody>
        </p:sp>
        <p:sp>
          <p:nvSpPr>
            <p:cNvPr id="34841" name="TextBox 21"/>
            <p:cNvSpPr txBox="1">
              <a:spLocks noChangeArrowheads="1"/>
            </p:cNvSpPr>
            <p:nvPr/>
          </p:nvSpPr>
          <p:spPr bwMode="auto">
            <a:xfrm>
              <a:off x="4629150" y="5758553"/>
              <a:ext cx="73770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200" b="0">
                  <a:solidFill>
                    <a:prstClr val="black"/>
                  </a:solidFill>
                </a:rPr>
                <a:t>Relative</a:t>
              </a:r>
              <a:br>
                <a:rPr lang="en-US" altLang="en-US" sz="1200" b="0">
                  <a:solidFill>
                    <a:prstClr val="black"/>
                  </a:solidFill>
                </a:rPr>
              </a:br>
              <a:r>
                <a:rPr lang="en-US" altLang="en-US" sz="1200" b="0">
                  <a:solidFill>
                    <a:prstClr val="black"/>
                  </a:solidFill>
                </a:rPr>
                <a:t>demand</a:t>
              </a:r>
            </a:p>
          </p:txBody>
        </p:sp>
        <p:sp>
          <p:nvSpPr>
            <p:cNvPr id="34842" name="Right Brace 6"/>
            <p:cNvSpPr>
              <a:spLocks/>
            </p:cNvSpPr>
            <p:nvPr/>
          </p:nvSpPr>
          <p:spPr bwMode="auto">
            <a:xfrm rot="5400000">
              <a:off x="4901420" y="4697326"/>
              <a:ext cx="143994" cy="1978466"/>
            </a:xfrm>
            <a:prstGeom prst="rightBrace">
              <a:avLst>
                <a:gd name="adj1" fmla="val 8333"/>
                <a:gd name="adj2" fmla="val 49565"/>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34843" name="Right Brace 25"/>
            <p:cNvSpPr>
              <a:spLocks/>
            </p:cNvSpPr>
            <p:nvPr/>
          </p:nvSpPr>
          <p:spPr bwMode="auto">
            <a:xfrm rot="5400000">
              <a:off x="2542395" y="5347153"/>
              <a:ext cx="100577" cy="635395"/>
            </a:xfrm>
            <a:prstGeom prst="rightBrace">
              <a:avLst>
                <a:gd name="adj1" fmla="val 8336"/>
                <a:gd name="adj2" fmla="val 49565"/>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grpSp>
      <p:sp>
        <p:nvSpPr>
          <p:cNvPr id="34838" name="Text Box 29"/>
          <p:cNvSpPr txBox="1">
            <a:spLocks noChangeArrowheads="1"/>
          </p:cNvSpPr>
          <p:nvPr/>
        </p:nvSpPr>
        <p:spPr bwMode="auto">
          <a:xfrm>
            <a:off x="2192868" y="1812225"/>
            <a:ext cx="35289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Determination of Home Wage/Rental</a:t>
            </a:r>
          </a:p>
        </p:txBody>
      </p:sp>
      <p:pic>
        <p:nvPicPr>
          <p:cNvPr id="174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7841" y="2273716"/>
            <a:ext cx="3972488" cy="27353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9142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7"/>
          <p:cNvSpPr>
            <a:spLocks noChangeArrowheads="1"/>
          </p:cNvSpPr>
          <p:nvPr/>
        </p:nvSpPr>
        <p:spPr bwMode="auto">
          <a:xfrm>
            <a:off x="654136" y="2060372"/>
            <a:ext cx="8049597" cy="3849361"/>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4" name="Rectangle 8"/>
          <p:cNvSpPr>
            <a:spLocks noChangeArrowheads="1"/>
          </p:cNvSpPr>
          <p:nvPr/>
        </p:nvSpPr>
        <p:spPr bwMode="auto">
          <a:xfrm>
            <a:off x="668865" y="2082800"/>
            <a:ext cx="8015219" cy="287867"/>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5842" name="Rectangle 5"/>
          <p:cNvSpPr>
            <a:spLocks noChangeArrowheads="1"/>
          </p:cNvSpPr>
          <p:nvPr/>
        </p:nvSpPr>
        <p:spPr bwMode="auto">
          <a:xfrm>
            <a:off x="566738" y="747713"/>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Effect of Trade on the Wage and Rental of Home</a:t>
            </a:r>
          </a:p>
        </p:txBody>
      </p:sp>
      <p:sp>
        <p:nvSpPr>
          <p:cNvPr id="15" name="Rectangle 6"/>
          <p:cNvSpPr>
            <a:spLocks noChangeArrowheads="1"/>
          </p:cNvSpPr>
          <p:nvPr/>
        </p:nvSpPr>
        <p:spPr bwMode="auto">
          <a:xfrm>
            <a:off x="566738" y="1347643"/>
            <a:ext cx="794702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2200" dirty="0">
                <a:solidFill>
                  <a:srgbClr val="00B050"/>
                </a:solidFill>
              </a:rPr>
              <a:t>Increase in the Relative Price of Computers</a:t>
            </a:r>
            <a:endParaRPr lang="en-US" altLang="en-US" sz="2200" b="0" dirty="0">
              <a:solidFill>
                <a:srgbClr val="00B050"/>
              </a:solidFill>
            </a:endParaRPr>
          </a:p>
        </p:txBody>
      </p:sp>
      <p:sp>
        <p:nvSpPr>
          <p:cNvPr id="22" name="Text Box 7"/>
          <p:cNvSpPr txBox="1">
            <a:spLocks noChangeArrowheads="1"/>
          </p:cNvSpPr>
          <p:nvPr/>
        </p:nvSpPr>
        <p:spPr bwMode="auto">
          <a:xfrm>
            <a:off x="666750" y="2090738"/>
            <a:ext cx="1438275" cy="285750"/>
          </a:xfrm>
          <a:prstGeom prst="rect">
            <a:avLst/>
          </a:prstGeom>
          <a:solidFill>
            <a:srgbClr val="F4D296"/>
          </a:solidFill>
          <a:ln>
            <a:noFill/>
          </a:ln>
          <a:extLst/>
        </p:spPr>
        <p:txBody>
          <a:bodyPr>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4-11</a:t>
            </a:r>
          </a:p>
        </p:txBody>
      </p:sp>
      <p:sp>
        <p:nvSpPr>
          <p:cNvPr id="23" name="Rectangle 20"/>
          <p:cNvSpPr>
            <a:spLocks noChangeArrowheads="1"/>
          </p:cNvSpPr>
          <p:nvPr/>
        </p:nvSpPr>
        <p:spPr bwMode="auto">
          <a:xfrm>
            <a:off x="742950" y="2460625"/>
            <a:ext cx="4333875" cy="3136900"/>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24" name="Rectangle 23"/>
          <p:cNvSpPr>
            <a:spLocks noChangeArrowheads="1"/>
          </p:cNvSpPr>
          <p:nvPr/>
        </p:nvSpPr>
        <p:spPr bwMode="auto">
          <a:xfrm>
            <a:off x="5165639" y="2421354"/>
            <a:ext cx="3632200" cy="33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600" b="0" dirty="0">
                <a:solidFill>
                  <a:prstClr val="black"/>
                </a:solidFill>
                <a:latin typeface="Times New Roman"/>
              </a:rPr>
              <a:t>Initially, Home is at a no-trade equilibrium at point </a:t>
            </a:r>
            <a:r>
              <a:rPr lang="en-US" altLang="en-US" sz="1600" b="0" i="1" dirty="0">
                <a:solidFill>
                  <a:prstClr val="black"/>
                </a:solidFill>
                <a:latin typeface="Times New Roman"/>
              </a:rPr>
              <a:t>A </a:t>
            </a:r>
            <a:r>
              <a:rPr lang="en-US" altLang="en-US" sz="1600" b="0" dirty="0" smtClean="0">
                <a:solidFill>
                  <a:prstClr val="black"/>
                </a:solidFill>
                <a:latin typeface="Times New Roman"/>
              </a:rPr>
              <a:t>with </a:t>
            </a:r>
            <a:r>
              <a:rPr lang="en-US" altLang="en-US" sz="1600" b="0" dirty="0">
                <a:solidFill>
                  <a:prstClr val="black"/>
                </a:solidFill>
                <a:latin typeface="Times New Roman"/>
              </a:rPr>
              <a:t>a</a:t>
            </a:r>
            <a:r>
              <a:rPr lang="en-US" altLang="en-US" sz="1600" b="0" i="1" dirty="0">
                <a:solidFill>
                  <a:prstClr val="black"/>
                </a:solidFill>
                <a:latin typeface="Times New Roman"/>
              </a:rPr>
              <a:t> </a:t>
            </a:r>
            <a:r>
              <a:rPr lang="en-US" altLang="en-US" sz="1600" b="0" dirty="0">
                <a:solidFill>
                  <a:prstClr val="black"/>
                </a:solidFill>
                <a:latin typeface="Times New Roman"/>
              </a:rPr>
              <a:t>relative price of computers of (</a:t>
            </a:r>
            <a:r>
              <a:rPr lang="en-US" altLang="en-US" sz="1600" b="0" i="1" dirty="0">
                <a:solidFill>
                  <a:prstClr val="black"/>
                </a:solidFill>
                <a:latin typeface="Times New Roman"/>
              </a:rPr>
              <a:t>P</a:t>
            </a:r>
            <a:r>
              <a:rPr lang="en-US" altLang="en-US" sz="1600" b="0" i="1" baseline="-25000" dirty="0">
                <a:solidFill>
                  <a:prstClr val="black"/>
                </a:solidFill>
                <a:latin typeface="Times New Roman"/>
              </a:rPr>
              <a:t>C</a:t>
            </a:r>
            <a:r>
              <a:rPr lang="en-US" altLang="en-US" sz="1600" b="0" i="1" dirty="0">
                <a:solidFill>
                  <a:prstClr val="black"/>
                </a:solidFill>
                <a:latin typeface="Times New Roman"/>
              </a:rPr>
              <a:t> /P</a:t>
            </a:r>
            <a:r>
              <a:rPr lang="en-US" altLang="en-US" sz="1600" b="0" i="1" baseline="-25000" dirty="0">
                <a:solidFill>
                  <a:prstClr val="black"/>
                </a:solidFill>
                <a:latin typeface="Times New Roman"/>
              </a:rPr>
              <a:t>S</a:t>
            </a:r>
            <a:r>
              <a:rPr lang="en-US" altLang="en-US" sz="1600" b="0" dirty="0">
                <a:solidFill>
                  <a:prstClr val="black"/>
                </a:solidFill>
                <a:latin typeface="Times New Roman"/>
              </a:rPr>
              <a:t>)</a:t>
            </a:r>
            <a:r>
              <a:rPr lang="en-US" altLang="en-US" sz="1600" b="0" i="1" baseline="30000" dirty="0">
                <a:solidFill>
                  <a:prstClr val="black"/>
                </a:solidFill>
                <a:latin typeface="Times New Roman"/>
              </a:rPr>
              <a:t>A</a:t>
            </a:r>
            <a:r>
              <a:rPr lang="en-US" altLang="en-US" sz="1600" b="0" i="1" dirty="0">
                <a:solidFill>
                  <a:prstClr val="black"/>
                </a:solidFill>
                <a:latin typeface="Times New Roman"/>
              </a:rPr>
              <a:t>. </a:t>
            </a:r>
            <a:endParaRPr lang="en-US" altLang="en-US" sz="1600" b="0" i="1" dirty="0" smtClean="0">
              <a:solidFill>
                <a:prstClr val="black"/>
              </a:solidFill>
              <a:latin typeface="Times New Roman"/>
            </a:endParaRPr>
          </a:p>
          <a:p>
            <a:pPr eaLnBrk="1" hangingPunct="1">
              <a:spcBef>
                <a:spcPct val="10000"/>
              </a:spcBef>
              <a:spcAft>
                <a:spcPct val="10000"/>
              </a:spcAft>
            </a:pPr>
            <a:endParaRPr lang="en-US" altLang="en-US" sz="1000" b="0" i="1" dirty="0">
              <a:solidFill>
                <a:prstClr val="black"/>
              </a:solidFill>
              <a:latin typeface="Times New Roman"/>
            </a:endParaRPr>
          </a:p>
          <a:p>
            <a:pPr eaLnBrk="1" hangingPunct="1">
              <a:spcBef>
                <a:spcPct val="10000"/>
              </a:spcBef>
              <a:spcAft>
                <a:spcPct val="10000"/>
              </a:spcAft>
            </a:pPr>
            <a:r>
              <a:rPr lang="en-US" altLang="en-US" sz="1600" b="0" dirty="0">
                <a:solidFill>
                  <a:prstClr val="black"/>
                </a:solidFill>
                <a:latin typeface="Times New Roman"/>
              </a:rPr>
              <a:t>An increase in the relative price of computers to the world price, as illustrated by the steeper world price line, (</a:t>
            </a:r>
            <a:r>
              <a:rPr lang="en-US" altLang="en-US" sz="1600" b="0" i="1" dirty="0">
                <a:solidFill>
                  <a:prstClr val="black"/>
                </a:solidFill>
                <a:latin typeface="Times New Roman"/>
              </a:rPr>
              <a:t>P</a:t>
            </a:r>
            <a:r>
              <a:rPr lang="en-US" altLang="en-US" sz="1600" b="0" i="1" baseline="-25000" dirty="0">
                <a:solidFill>
                  <a:prstClr val="black"/>
                </a:solidFill>
                <a:latin typeface="Times New Roman"/>
              </a:rPr>
              <a:t>C</a:t>
            </a:r>
            <a:r>
              <a:rPr lang="en-US" altLang="en-US" sz="1600" b="0" i="1" dirty="0">
                <a:solidFill>
                  <a:prstClr val="black"/>
                </a:solidFill>
                <a:latin typeface="Times New Roman"/>
              </a:rPr>
              <a:t> /P</a:t>
            </a:r>
            <a:r>
              <a:rPr lang="en-US" altLang="en-US" sz="1600" b="0" i="1" baseline="-25000" dirty="0">
                <a:solidFill>
                  <a:prstClr val="black"/>
                </a:solidFill>
                <a:latin typeface="Times New Roman"/>
              </a:rPr>
              <a:t>S</a:t>
            </a:r>
            <a:r>
              <a:rPr lang="en-US" altLang="en-US" sz="1600" b="0" dirty="0">
                <a:solidFill>
                  <a:prstClr val="black"/>
                </a:solidFill>
                <a:latin typeface="Times New Roman"/>
              </a:rPr>
              <a:t>)</a:t>
            </a:r>
            <a:r>
              <a:rPr lang="en-US" altLang="en-US" sz="1600" b="0" i="1" baseline="30000" dirty="0">
                <a:solidFill>
                  <a:prstClr val="black"/>
                </a:solidFill>
                <a:latin typeface="Times New Roman"/>
              </a:rPr>
              <a:t>W</a:t>
            </a:r>
            <a:r>
              <a:rPr lang="en-US" altLang="en-US" sz="1600" b="0" i="1" dirty="0">
                <a:solidFill>
                  <a:prstClr val="black"/>
                </a:solidFill>
                <a:latin typeface="Times New Roman"/>
              </a:rPr>
              <a:t>, </a:t>
            </a:r>
            <a:r>
              <a:rPr lang="en-US" altLang="en-US" sz="1600" b="0" dirty="0">
                <a:solidFill>
                  <a:prstClr val="black"/>
                </a:solidFill>
                <a:latin typeface="Times New Roman"/>
              </a:rPr>
              <a:t>shifts production from point </a:t>
            </a:r>
            <a:r>
              <a:rPr lang="en-US" altLang="en-US" sz="1600" b="0" i="1" dirty="0">
                <a:solidFill>
                  <a:prstClr val="black"/>
                </a:solidFill>
                <a:latin typeface="Times New Roman"/>
              </a:rPr>
              <a:t>A </a:t>
            </a:r>
            <a:r>
              <a:rPr lang="en-US" altLang="en-US" sz="1600" b="0" dirty="0">
                <a:solidFill>
                  <a:prstClr val="black"/>
                </a:solidFill>
                <a:latin typeface="Times New Roman"/>
              </a:rPr>
              <a:t>to</a:t>
            </a:r>
            <a:r>
              <a:rPr lang="en-US" altLang="en-US" sz="1600" b="0" i="1" dirty="0">
                <a:solidFill>
                  <a:prstClr val="black"/>
                </a:solidFill>
                <a:latin typeface="Times New Roman"/>
              </a:rPr>
              <a:t> B</a:t>
            </a:r>
            <a:r>
              <a:rPr lang="en-US" altLang="en-US" sz="1600" b="0" i="1" dirty="0" smtClean="0">
                <a:solidFill>
                  <a:prstClr val="black"/>
                </a:solidFill>
                <a:latin typeface="Times New Roman"/>
              </a:rPr>
              <a:t>.</a:t>
            </a:r>
          </a:p>
          <a:p>
            <a:pPr eaLnBrk="1" hangingPunct="1">
              <a:spcBef>
                <a:spcPct val="10000"/>
              </a:spcBef>
              <a:spcAft>
                <a:spcPct val="10000"/>
              </a:spcAft>
            </a:pPr>
            <a:endParaRPr lang="en-US" altLang="en-US" sz="1000" b="0" i="1" dirty="0">
              <a:solidFill>
                <a:prstClr val="black"/>
              </a:solidFill>
              <a:latin typeface="Times New Roman"/>
            </a:endParaRPr>
          </a:p>
          <a:p>
            <a:pPr eaLnBrk="1" hangingPunct="1">
              <a:spcBef>
                <a:spcPct val="10000"/>
              </a:spcBef>
              <a:spcAft>
                <a:spcPct val="10000"/>
              </a:spcAft>
            </a:pPr>
            <a:r>
              <a:rPr lang="en-US" altLang="en-US" sz="1600" b="0" dirty="0">
                <a:solidFill>
                  <a:prstClr val="black"/>
                </a:solidFill>
                <a:latin typeface="Times New Roman"/>
              </a:rPr>
              <a:t>At point </a:t>
            </a:r>
            <a:r>
              <a:rPr lang="en-US" altLang="en-US" sz="1600" b="0" i="1" dirty="0">
                <a:solidFill>
                  <a:prstClr val="black"/>
                </a:solidFill>
                <a:latin typeface="Times New Roman"/>
              </a:rPr>
              <a:t>B, </a:t>
            </a:r>
            <a:r>
              <a:rPr lang="en-US" altLang="en-US" sz="1600" b="0" dirty="0">
                <a:solidFill>
                  <a:prstClr val="black"/>
                </a:solidFill>
                <a:latin typeface="Times New Roman"/>
              </a:rPr>
              <a:t>there</a:t>
            </a:r>
            <a:r>
              <a:rPr lang="en-US" altLang="en-US" sz="1600" b="0" i="1" dirty="0">
                <a:solidFill>
                  <a:prstClr val="black"/>
                </a:solidFill>
                <a:latin typeface="Times New Roman"/>
              </a:rPr>
              <a:t> </a:t>
            </a:r>
            <a:r>
              <a:rPr lang="en-US" altLang="en-US" sz="1600" b="0" dirty="0">
                <a:solidFill>
                  <a:prstClr val="black"/>
                </a:solidFill>
                <a:latin typeface="Times New Roman"/>
              </a:rPr>
              <a:t>is a higher output of computers and a lower output of shoes, </a:t>
            </a:r>
            <a:r>
              <a:rPr lang="en-US" altLang="en-US" sz="1600" b="0" i="1" dirty="0">
                <a:solidFill>
                  <a:prstClr val="black"/>
                </a:solidFill>
                <a:latin typeface="Times New Roman"/>
              </a:rPr>
              <a:t>Q</a:t>
            </a:r>
            <a:r>
              <a:rPr lang="en-US" altLang="en-US" sz="1600" b="0" i="1" baseline="-25000" dirty="0">
                <a:solidFill>
                  <a:prstClr val="black"/>
                </a:solidFill>
                <a:latin typeface="Times New Roman"/>
              </a:rPr>
              <a:t>C</a:t>
            </a:r>
            <a:r>
              <a:rPr lang="en-US" altLang="en-US" sz="1600" b="0" baseline="-25000" dirty="0">
                <a:solidFill>
                  <a:prstClr val="black"/>
                </a:solidFill>
                <a:latin typeface="Times New Roman"/>
              </a:rPr>
              <a:t>2</a:t>
            </a:r>
            <a:r>
              <a:rPr lang="en-US" altLang="en-US" sz="1600" b="0" i="1" dirty="0">
                <a:solidFill>
                  <a:prstClr val="black"/>
                </a:solidFill>
                <a:latin typeface="Times New Roman"/>
              </a:rPr>
              <a:t> &gt; Q</a:t>
            </a:r>
            <a:r>
              <a:rPr lang="en-US" altLang="en-US" sz="1600" b="0" i="1" baseline="-25000" dirty="0">
                <a:solidFill>
                  <a:prstClr val="black"/>
                </a:solidFill>
                <a:latin typeface="Times New Roman"/>
              </a:rPr>
              <a:t>C</a:t>
            </a:r>
            <a:r>
              <a:rPr lang="en-US" altLang="en-US" sz="1600" b="0" baseline="-25000" dirty="0">
                <a:solidFill>
                  <a:prstClr val="black"/>
                </a:solidFill>
                <a:latin typeface="Times New Roman"/>
              </a:rPr>
              <a:t>1</a:t>
            </a:r>
            <a:r>
              <a:rPr lang="en-US" altLang="en-US" sz="1600" b="0" i="1" dirty="0">
                <a:solidFill>
                  <a:prstClr val="black"/>
                </a:solidFill>
                <a:latin typeface="Times New Roman"/>
              </a:rPr>
              <a:t> </a:t>
            </a:r>
            <a:r>
              <a:rPr lang="en-US" altLang="en-US" sz="1600" b="0" dirty="0">
                <a:solidFill>
                  <a:prstClr val="black"/>
                </a:solidFill>
                <a:latin typeface="Times New Roman"/>
              </a:rPr>
              <a:t>and</a:t>
            </a:r>
            <a:r>
              <a:rPr lang="en-US" altLang="en-US" sz="1600" b="0" i="1" dirty="0">
                <a:solidFill>
                  <a:prstClr val="black"/>
                </a:solidFill>
                <a:latin typeface="Times New Roman"/>
              </a:rPr>
              <a:t> Q</a:t>
            </a:r>
            <a:r>
              <a:rPr lang="en-US" altLang="en-US" sz="1600" b="0" i="1" baseline="-25000" dirty="0">
                <a:solidFill>
                  <a:prstClr val="black"/>
                </a:solidFill>
                <a:latin typeface="Times New Roman"/>
              </a:rPr>
              <a:t>S</a:t>
            </a:r>
            <a:r>
              <a:rPr lang="en-US" altLang="en-US" sz="1600" b="0" baseline="-25000" dirty="0">
                <a:solidFill>
                  <a:prstClr val="black"/>
                </a:solidFill>
                <a:latin typeface="Times New Roman"/>
              </a:rPr>
              <a:t>2</a:t>
            </a:r>
            <a:r>
              <a:rPr lang="en-US" altLang="en-US" sz="1600" b="0" i="1" dirty="0">
                <a:solidFill>
                  <a:prstClr val="black"/>
                </a:solidFill>
                <a:latin typeface="Times New Roman"/>
              </a:rPr>
              <a:t> &lt; Q</a:t>
            </a:r>
            <a:r>
              <a:rPr lang="en-US" altLang="en-US" sz="1600" b="0" i="1" baseline="-25000" dirty="0">
                <a:solidFill>
                  <a:prstClr val="black"/>
                </a:solidFill>
                <a:latin typeface="Times New Roman"/>
              </a:rPr>
              <a:t>S</a:t>
            </a:r>
            <a:r>
              <a:rPr lang="en-US" altLang="en-US" sz="1600" b="0" baseline="-25000" dirty="0">
                <a:solidFill>
                  <a:prstClr val="black"/>
                </a:solidFill>
                <a:latin typeface="Times New Roman"/>
              </a:rPr>
              <a:t>1</a:t>
            </a:r>
            <a:r>
              <a:rPr lang="en-US" altLang="en-US" sz="1600" b="0" i="1" dirty="0">
                <a:solidFill>
                  <a:prstClr val="black"/>
                </a:solidFill>
                <a:latin typeface="Times New Roman"/>
              </a:rPr>
              <a:t>.</a:t>
            </a:r>
            <a:endParaRPr lang="en-US" altLang="en-US" sz="1600" b="0" dirty="0">
              <a:solidFill>
                <a:prstClr val="black"/>
              </a:solidFill>
              <a:latin typeface="Times New Roman"/>
            </a:endParaRPr>
          </a:p>
        </p:txBody>
      </p: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23</a:t>
            </a:fld>
            <a:endParaRPr lang="en-US">
              <a:solidFill>
                <a:prstClr val="black">
                  <a:tint val="75000"/>
                </a:prstClr>
              </a:solidFill>
            </a:endParaRPr>
          </a:p>
        </p:txBody>
      </p:sp>
      <p:sp>
        <p:nvSpPr>
          <p:cNvPr id="35859" name="Text Box 21"/>
          <p:cNvSpPr txBox="1">
            <a:spLocks noChangeArrowheads="1"/>
          </p:cNvSpPr>
          <p:nvPr/>
        </p:nvSpPr>
        <p:spPr bwMode="auto">
          <a:xfrm>
            <a:off x="2114550" y="2060575"/>
            <a:ext cx="33457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Increase in the Price of Computers</a:t>
            </a:r>
          </a:p>
        </p:txBody>
      </p:sp>
      <p:sp>
        <p:nvSpPr>
          <p:cNvPr id="30" name="Rectangle 29"/>
          <p:cNvSpPr>
            <a:spLocks noChangeArrowheads="1"/>
          </p:cNvSpPr>
          <p:nvPr/>
        </p:nvSpPr>
        <p:spPr bwMode="auto">
          <a:xfrm>
            <a:off x="877888" y="333375"/>
            <a:ext cx="4956175" cy="265113"/>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31" name="Straight Connector 30"/>
          <p:cNvCxnSpPr>
            <a:cxnSpLocks noChangeShapeType="1"/>
          </p:cNvCxnSpPr>
          <p:nvPr/>
        </p:nvCxnSpPr>
        <p:spPr bwMode="auto">
          <a:xfrm>
            <a:off x="566738" y="623888"/>
            <a:ext cx="52673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32" name="Rectangle 3"/>
          <p:cNvSpPr txBox="1">
            <a:spLocks noChangeArrowheads="1"/>
          </p:cNvSpPr>
          <p:nvPr/>
        </p:nvSpPr>
        <p:spPr>
          <a:xfrm>
            <a:off x="579438" y="-254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smtClean="0">
                <a:solidFill>
                  <a:srgbClr val="000000"/>
                </a:solidFill>
              </a:rPr>
              <a:t>3  Effects of Trade on Factor Prices</a:t>
            </a:r>
            <a:endParaRPr lang="en-US" altLang="en-US" sz="2400" b="1" dirty="0" smtClean="0">
              <a:solidFill>
                <a:srgbClr val="000000"/>
              </a:solidFill>
            </a:endParaRPr>
          </a:p>
        </p:txBody>
      </p:sp>
      <p:pic>
        <p:nvPicPr>
          <p:cNvPr id="1843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278" y="2548520"/>
            <a:ext cx="4200734" cy="295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79429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7AFCAB-344D-4BA8-B9F3-5DB4AD47E82D}" type="slidenum">
              <a:rPr lang="en-US" smtClean="0">
                <a:solidFill>
                  <a:prstClr val="black">
                    <a:tint val="75000"/>
                  </a:prstClr>
                </a:solidFill>
              </a:rPr>
              <a:pPr/>
              <a:t>24</a:t>
            </a:fld>
            <a:endParaRPr lang="en-US">
              <a:solidFill>
                <a:prstClr val="black">
                  <a:tint val="75000"/>
                </a:prstClr>
              </a:solidFill>
            </a:endParaRPr>
          </a:p>
        </p:txBody>
      </p:sp>
      <p:sp>
        <p:nvSpPr>
          <p:cNvPr id="26" name="Rectangle 7"/>
          <p:cNvSpPr>
            <a:spLocks noChangeArrowheads="1"/>
          </p:cNvSpPr>
          <p:nvPr/>
        </p:nvSpPr>
        <p:spPr bwMode="auto">
          <a:xfrm>
            <a:off x="315751" y="1907986"/>
            <a:ext cx="8405195" cy="3968953"/>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2" name="Rectangle 8"/>
          <p:cNvSpPr>
            <a:spLocks noChangeArrowheads="1"/>
          </p:cNvSpPr>
          <p:nvPr/>
        </p:nvSpPr>
        <p:spPr bwMode="auto">
          <a:xfrm>
            <a:off x="330480" y="1930414"/>
            <a:ext cx="8369298" cy="297497"/>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3" name="Rectangle 5"/>
          <p:cNvSpPr>
            <a:spLocks noChangeArrowheads="1"/>
          </p:cNvSpPr>
          <p:nvPr/>
        </p:nvSpPr>
        <p:spPr bwMode="auto">
          <a:xfrm>
            <a:off x="219886" y="910283"/>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Effect of Trade on the Wage and Rental of Home</a:t>
            </a:r>
          </a:p>
        </p:txBody>
      </p:sp>
      <p:sp>
        <p:nvSpPr>
          <p:cNvPr id="34" name="Rectangle 6"/>
          <p:cNvSpPr>
            <a:spLocks noChangeArrowheads="1"/>
          </p:cNvSpPr>
          <p:nvPr/>
        </p:nvSpPr>
        <p:spPr bwMode="auto">
          <a:xfrm>
            <a:off x="219886" y="1349108"/>
            <a:ext cx="794702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2200" dirty="0">
                <a:solidFill>
                  <a:srgbClr val="00B050"/>
                </a:solidFill>
              </a:rPr>
              <a:t>Increase in the Relative Price of Computers</a:t>
            </a:r>
            <a:endParaRPr lang="en-US" altLang="en-US" sz="2200" b="0" dirty="0">
              <a:solidFill>
                <a:srgbClr val="00B050"/>
              </a:solidFill>
            </a:endParaRPr>
          </a:p>
        </p:txBody>
      </p:sp>
      <p:sp>
        <p:nvSpPr>
          <p:cNvPr id="35" name="Text Box 7"/>
          <p:cNvSpPr txBox="1">
            <a:spLocks noChangeArrowheads="1"/>
          </p:cNvSpPr>
          <p:nvPr/>
        </p:nvSpPr>
        <p:spPr bwMode="auto">
          <a:xfrm>
            <a:off x="361173" y="1935177"/>
            <a:ext cx="1933575" cy="285750"/>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4-12 (1 of 2)</a:t>
            </a:r>
          </a:p>
        </p:txBody>
      </p:sp>
      <p:sp>
        <p:nvSpPr>
          <p:cNvPr id="41" name="Rectangle 20"/>
          <p:cNvSpPr>
            <a:spLocks noChangeArrowheads="1"/>
          </p:cNvSpPr>
          <p:nvPr/>
        </p:nvSpPr>
        <p:spPr bwMode="auto">
          <a:xfrm>
            <a:off x="375461" y="2295539"/>
            <a:ext cx="5622925" cy="3457575"/>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42" name="Rectangle 41"/>
          <p:cNvSpPr>
            <a:spLocks noChangeArrowheads="1"/>
          </p:cNvSpPr>
          <p:nvPr/>
        </p:nvSpPr>
        <p:spPr bwMode="auto">
          <a:xfrm>
            <a:off x="5979336" y="2216165"/>
            <a:ext cx="2713037"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800" b="0" dirty="0">
                <a:solidFill>
                  <a:prstClr val="black"/>
                </a:solidFill>
                <a:latin typeface="Times New Roman"/>
              </a:rPr>
              <a:t>An increase in the relative price of computers shifts the economy-wide relative demand for labor, </a:t>
            </a:r>
            <a:r>
              <a:rPr lang="en-US" altLang="en-US" sz="1800" b="0" i="1" dirty="0">
                <a:solidFill>
                  <a:prstClr val="black"/>
                </a:solidFill>
                <a:latin typeface="Times New Roman"/>
              </a:rPr>
              <a:t>RD</a:t>
            </a:r>
            <a:r>
              <a:rPr lang="en-US" altLang="en-US" sz="1800" b="0" baseline="-25000" dirty="0">
                <a:solidFill>
                  <a:prstClr val="black"/>
                </a:solidFill>
                <a:latin typeface="Times New Roman"/>
              </a:rPr>
              <a:t>1</a:t>
            </a:r>
            <a:r>
              <a:rPr lang="en-US" altLang="en-US" sz="1800" b="0" i="1" dirty="0">
                <a:solidFill>
                  <a:prstClr val="black"/>
                </a:solidFill>
                <a:latin typeface="Times New Roman"/>
              </a:rPr>
              <a:t>, </a:t>
            </a:r>
            <a:r>
              <a:rPr lang="en-US" altLang="en-US" sz="1800" b="0" dirty="0">
                <a:solidFill>
                  <a:prstClr val="black"/>
                </a:solidFill>
                <a:latin typeface="Times New Roman"/>
              </a:rPr>
              <a:t>toward the relative</a:t>
            </a:r>
            <a:r>
              <a:rPr lang="en-US" altLang="en-US" sz="1800" b="0" i="1" dirty="0">
                <a:solidFill>
                  <a:prstClr val="black"/>
                </a:solidFill>
                <a:latin typeface="Times New Roman"/>
              </a:rPr>
              <a:t> </a:t>
            </a:r>
            <a:r>
              <a:rPr lang="en-US" altLang="en-US" sz="1800" b="0" dirty="0">
                <a:solidFill>
                  <a:prstClr val="black"/>
                </a:solidFill>
                <a:latin typeface="Times New Roman"/>
              </a:rPr>
              <a:t>demand for labor in the computer industry, </a:t>
            </a:r>
            <a:r>
              <a:rPr lang="en-US" altLang="en-US" sz="1800" b="0" i="1" dirty="0" smtClean="0">
                <a:solidFill>
                  <a:prstClr val="black"/>
                </a:solidFill>
                <a:latin typeface="Times New Roman"/>
              </a:rPr>
              <a:t>L</a:t>
            </a:r>
            <a:r>
              <a:rPr lang="en-US" altLang="en-US" sz="1800" b="0" i="1" baseline="-25000" dirty="0" smtClean="0">
                <a:solidFill>
                  <a:prstClr val="black"/>
                </a:solidFill>
                <a:latin typeface="Times New Roman"/>
              </a:rPr>
              <a:t>C</a:t>
            </a:r>
            <a:r>
              <a:rPr lang="en-US" altLang="en-US" sz="1800" b="0" i="1" dirty="0" smtClean="0">
                <a:solidFill>
                  <a:prstClr val="black"/>
                </a:solidFill>
                <a:latin typeface="Times New Roman"/>
              </a:rPr>
              <a:t> </a:t>
            </a:r>
            <a:r>
              <a:rPr lang="en-US" altLang="en-US" sz="1800" b="0" i="1" dirty="0">
                <a:solidFill>
                  <a:prstClr val="black"/>
                </a:solidFill>
                <a:latin typeface="Times New Roman"/>
              </a:rPr>
              <a:t>/</a:t>
            </a:r>
            <a:r>
              <a:rPr lang="en-US" altLang="en-US" sz="1800" b="0" i="1" dirty="0" smtClean="0">
                <a:solidFill>
                  <a:prstClr val="black"/>
                </a:solidFill>
                <a:latin typeface="Times New Roman"/>
              </a:rPr>
              <a:t>K</a:t>
            </a:r>
            <a:r>
              <a:rPr lang="en-US" altLang="en-US" sz="1800" b="0" i="1" baseline="-25000" dirty="0" smtClean="0">
                <a:solidFill>
                  <a:prstClr val="black"/>
                </a:solidFill>
                <a:latin typeface="Times New Roman"/>
              </a:rPr>
              <a:t>C</a:t>
            </a:r>
            <a:r>
              <a:rPr lang="en-US" altLang="en-US" sz="1800" b="0" i="1" dirty="0" smtClean="0">
                <a:solidFill>
                  <a:prstClr val="black"/>
                </a:solidFill>
                <a:latin typeface="Times New Roman"/>
              </a:rPr>
              <a:t>.</a:t>
            </a:r>
            <a:r>
              <a:rPr lang="en-US" altLang="en-US" sz="1800" b="0" i="1" dirty="0">
                <a:solidFill>
                  <a:prstClr val="black"/>
                </a:solidFill>
                <a:latin typeface="Times New Roman"/>
              </a:rPr>
              <a:t> </a:t>
            </a:r>
            <a:r>
              <a:rPr lang="en-US" altLang="en-US" sz="1800" b="0" dirty="0" smtClean="0">
                <a:solidFill>
                  <a:prstClr val="black"/>
                </a:solidFill>
                <a:latin typeface="Times New Roman"/>
              </a:rPr>
              <a:t>The </a:t>
            </a:r>
            <a:r>
              <a:rPr lang="en-US" altLang="en-US" sz="1800" b="0" dirty="0">
                <a:solidFill>
                  <a:prstClr val="black"/>
                </a:solidFill>
                <a:latin typeface="Times New Roman"/>
              </a:rPr>
              <a:t>new relative demand curve, </a:t>
            </a:r>
            <a:r>
              <a:rPr lang="en-US" altLang="en-US" sz="1800" b="0" i="1" dirty="0">
                <a:solidFill>
                  <a:prstClr val="black"/>
                </a:solidFill>
                <a:latin typeface="Times New Roman"/>
              </a:rPr>
              <a:t>RD</a:t>
            </a:r>
            <a:r>
              <a:rPr lang="en-US" altLang="en-US" sz="1800" b="0" baseline="-25000" dirty="0">
                <a:solidFill>
                  <a:prstClr val="black"/>
                </a:solidFill>
                <a:latin typeface="Times New Roman"/>
              </a:rPr>
              <a:t>2</a:t>
            </a:r>
            <a:r>
              <a:rPr lang="en-US" altLang="en-US" sz="1800" b="0" i="1" dirty="0">
                <a:solidFill>
                  <a:prstClr val="black"/>
                </a:solidFill>
                <a:latin typeface="Times New Roman"/>
              </a:rPr>
              <a:t>, </a:t>
            </a:r>
            <a:r>
              <a:rPr lang="en-US" altLang="en-US" sz="1800" b="0" dirty="0">
                <a:solidFill>
                  <a:prstClr val="black"/>
                </a:solidFill>
                <a:latin typeface="Times New Roman"/>
              </a:rPr>
              <a:t>intersects the relative supply curve for labor at a lower relative wage, (</a:t>
            </a:r>
            <a:r>
              <a:rPr lang="en-US" altLang="en-US" sz="1800" b="0" i="1" dirty="0">
                <a:solidFill>
                  <a:prstClr val="black"/>
                </a:solidFill>
                <a:latin typeface="Times New Roman"/>
              </a:rPr>
              <a:t>W/R)</a:t>
            </a:r>
            <a:r>
              <a:rPr lang="en-US" altLang="en-US" sz="1800" b="0" baseline="-25000" dirty="0">
                <a:solidFill>
                  <a:prstClr val="black"/>
                </a:solidFill>
                <a:latin typeface="Times New Roman"/>
              </a:rPr>
              <a:t>2</a:t>
            </a:r>
            <a:r>
              <a:rPr lang="en-US" altLang="en-US" sz="1800" b="0" i="1" dirty="0">
                <a:solidFill>
                  <a:prstClr val="black"/>
                </a:solidFill>
                <a:latin typeface="Times New Roman"/>
              </a:rPr>
              <a:t>.</a:t>
            </a:r>
          </a:p>
        </p:txBody>
      </p:sp>
      <p:sp>
        <p:nvSpPr>
          <p:cNvPr id="56" name="Text Box 24"/>
          <p:cNvSpPr txBox="1">
            <a:spLocks noChangeArrowheads="1"/>
          </p:cNvSpPr>
          <p:nvPr/>
        </p:nvSpPr>
        <p:spPr bwMode="auto">
          <a:xfrm>
            <a:off x="2253580" y="1939967"/>
            <a:ext cx="589924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Effect of a Higher Relative Price of Computers on Wage/Rental</a:t>
            </a:r>
          </a:p>
        </p:txBody>
      </p:sp>
      <p:sp>
        <p:nvSpPr>
          <p:cNvPr id="57" name="Rectangle 56"/>
          <p:cNvSpPr>
            <a:spLocks noChangeArrowheads="1"/>
          </p:cNvSpPr>
          <p:nvPr/>
        </p:nvSpPr>
        <p:spPr bwMode="auto">
          <a:xfrm>
            <a:off x="800856" y="460806"/>
            <a:ext cx="4956175" cy="265113"/>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58" name="Straight Connector 57"/>
          <p:cNvCxnSpPr>
            <a:cxnSpLocks noChangeShapeType="1"/>
          </p:cNvCxnSpPr>
          <p:nvPr/>
        </p:nvCxnSpPr>
        <p:spPr bwMode="auto">
          <a:xfrm>
            <a:off x="459726" y="736330"/>
            <a:ext cx="52673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59" name="Rectangle 3"/>
          <p:cNvSpPr txBox="1">
            <a:spLocks noChangeArrowheads="1"/>
          </p:cNvSpPr>
          <p:nvPr/>
        </p:nvSpPr>
        <p:spPr>
          <a:xfrm>
            <a:off x="472426" y="87042"/>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dirty="0" smtClean="0">
                <a:solidFill>
                  <a:srgbClr val="000000"/>
                </a:solidFill>
              </a:rPr>
              <a:t>3  Effects of Trade on Factor Prices</a:t>
            </a:r>
          </a:p>
        </p:txBody>
      </p:sp>
      <p:pic>
        <p:nvPicPr>
          <p:cNvPr id="19458" name="Picture 2" descr="D:\User Data\My Documents\MEDIA\Feenstra Taylor 3e\PPTs\feenstra_int_econ_3e_high_res_trade_ch04_econ_ch04_fig_04_12_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4922" y="2380910"/>
            <a:ext cx="4441218" cy="32982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2065260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8648" y="5196244"/>
            <a:ext cx="2782162" cy="11532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8" name="Rectangle 7"/>
          <p:cNvSpPr>
            <a:spLocks noChangeArrowheads="1"/>
          </p:cNvSpPr>
          <p:nvPr/>
        </p:nvSpPr>
        <p:spPr bwMode="auto">
          <a:xfrm>
            <a:off x="300900" y="1459238"/>
            <a:ext cx="8405195" cy="3706087"/>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47" name="Rectangle 8"/>
          <p:cNvSpPr>
            <a:spLocks noChangeArrowheads="1"/>
          </p:cNvSpPr>
          <p:nvPr/>
        </p:nvSpPr>
        <p:spPr bwMode="auto">
          <a:xfrm>
            <a:off x="315629" y="1481666"/>
            <a:ext cx="8369298" cy="287867"/>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7890" name="Rectangle 5"/>
          <p:cNvSpPr>
            <a:spLocks noChangeArrowheads="1"/>
          </p:cNvSpPr>
          <p:nvPr/>
        </p:nvSpPr>
        <p:spPr bwMode="auto">
          <a:xfrm>
            <a:off x="221968" y="670593"/>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Effect of Trade on the Wage and Rental of Home</a:t>
            </a:r>
          </a:p>
        </p:txBody>
      </p:sp>
      <p:sp>
        <p:nvSpPr>
          <p:cNvPr id="37891" name="Rectangle 6"/>
          <p:cNvSpPr>
            <a:spLocks noChangeArrowheads="1"/>
          </p:cNvSpPr>
          <p:nvPr/>
        </p:nvSpPr>
        <p:spPr bwMode="auto">
          <a:xfrm>
            <a:off x="221968" y="1028501"/>
            <a:ext cx="7947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2000" dirty="0">
                <a:solidFill>
                  <a:srgbClr val="00B050"/>
                </a:solidFill>
              </a:rPr>
              <a:t>Increase in the Relative Price of Computers</a:t>
            </a:r>
            <a:endParaRPr lang="en-US" altLang="en-US" sz="2000" b="0" dirty="0">
              <a:solidFill>
                <a:srgbClr val="00B050"/>
              </a:solidFill>
            </a:endParaRPr>
          </a:p>
        </p:txBody>
      </p:sp>
      <p:sp>
        <p:nvSpPr>
          <p:cNvPr id="37893" name="Text Box 7"/>
          <p:cNvSpPr txBox="1">
            <a:spLocks noChangeArrowheads="1"/>
          </p:cNvSpPr>
          <p:nvPr/>
        </p:nvSpPr>
        <p:spPr bwMode="auto">
          <a:xfrm>
            <a:off x="312455" y="1477963"/>
            <a:ext cx="1933575" cy="285750"/>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4-12 (2 of 2)</a:t>
            </a:r>
          </a:p>
        </p:txBody>
      </p:sp>
      <p:sp>
        <p:nvSpPr>
          <p:cNvPr id="37894" name="Rectangle 20"/>
          <p:cNvSpPr>
            <a:spLocks noChangeArrowheads="1"/>
          </p:cNvSpPr>
          <p:nvPr/>
        </p:nvSpPr>
        <p:spPr bwMode="auto">
          <a:xfrm>
            <a:off x="377543" y="1838326"/>
            <a:ext cx="5365481" cy="3251680"/>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24" name="Rectangle 23"/>
          <p:cNvSpPr>
            <a:spLocks noChangeArrowheads="1"/>
          </p:cNvSpPr>
          <p:nvPr/>
        </p:nvSpPr>
        <p:spPr bwMode="auto">
          <a:xfrm>
            <a:off x="5819493" y="1785938"/>
            <a:ext cx="2865434" cy="2653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600" b="0" dirty="0" smtClean="0">
                <a:solidFill>
                  <a:prstClr val="black"/>
                </a:solidFill>
                <a:latin typeface="Times New Roman"/>
              </a:rPr>
              <a:t>As </a:t>
            </a:r>
            <a:r>
              <a:rPr lang="en-US" altLang="en-US" sz="1600" b="0" dirty="0">
                <a:solidFill>
                  <a:prstClr val="black"/>
                </a:solidFill>
                <a:latin typeface="Times New Roman"/>
              </a:rPr>
              <a:t>a result,</a:t>
            </a:r>
            <a:r>
              <a:rPr lang="en-US" altLang="en-US" sz="1600" b="0" i="1" dirty="0">
                <a:solidFill>
                  <a:prstClr val="black"/>
                </a:solidFill>
                <a:latin typeface="Times New Roman"/>
              </a:rPr>
              <a:t> </a:t>
            </a:r>
            <a:r>
              <a:rPr lang="en-US" altLang="en-US" sz="1600" b="0" dirty="0">
                <a:solidFill>
                  <a:prstClr val="black"/>
                </a:solidFill>
                <a:latin typeface="Times New Roman"/>
              </a:rPr>
              <a:t>the wage relative to the rental falls from (</a:t>
            </a:r>
            <a:r>
              <a:rPr lang="en-US" altLang="en-US" sz="1600" b="0" i="1" dirty="0">
                <a:solidFill>
                  <a:prstClr val="black"/>
                </a:solidFill>
                <a:latin typeface="Times New Roman"/>
              </a:rPr>
              <a:t>W/R)</a:t>
            </a:r>
            <a:r>
              <a:rPr lang="en-US" altLang="en-US" sz="1600" b="0" baseline="-25000" dirty="0">
                <a:solidFill>
                  <a:prstClr val="black"/>
                </a:solidFill>
                <a:latin typeface="Times New Roman"/>
              </a:rPr>
              <a:t>1</a:t>
            </a:r>
            <a:r>
              <a:rPr lang="en-US" altLang="en-US" sz="1600" b="0" i="1" dirty="0">
                <a:solidFill>
                  <a:prstClr val="black"/>
                </a:solidFill>
                <a:latin typeface="Times New Roman"/>
              </a:rPr>
              <a:t> </a:t>
            </a:r>
            <a:r>
              <a:rPr lang="en-US" altLang="en-US" sz="1600" b="0" dirty="0">
                <a:solidFill>
                  <a:prstClr val="black"/>
                </a:solidFill>
                <a:latin typeface="Times New Roman"/>
              </a:rPr>
              <a:t>to (</a:t>
            </a:r>
            <a:r>
              <a:rPr lang="en-US" altLang="en-US" sz="1600" b="0" i="1" dirty="0">
                <a:solidFill>
                  <a:prstClr val="black"/>
                </a:solidFill>
                <a:latin typeface="Times New Roman"/>
              </a:rPr>
              <a:t>W/R)</a:t>
            </a:r>
            <a:r>
              <a:rPr lang="en-US" altLang="en-US" sz="1600" b="0" baseline="-25000" dirty="0">
                <a:solidFill>
                  <a:prstClr val="black"/>
                </a:solidFill>
                <a:latin typeface="Times New Roman"/>
              </a:rPr>
              <a:t>2</a:t>
            </a:r>
            <a:r>
              <a:rPr lang="en-US" altLang="en-US" sz="1600" b="0" i="1" dirty="0">
                <a:solidFill>
                  <a:prstClr val="black"/>
                </a:solidFill>
                <a:latin typeface="Times New Roman"/>
              </a:rPr>
              <a:t>. </a:t>
            </a:r>
            <a:endParaRPr lang="en-US" altLang="en-US" sz="1600" b="0" i="1" dirty="0" smtClean="0">
              <a:solidFill>
                <a:prstClr val="black"/>
              </a:solidFill>
              <a:latin typeface="Times New Roman"/>
            </a:endParaRPr>
          </a:p>
          <a:p>
            <a:pPr eaLnBrk="1" hangingPunct="1">
              <a:spcBef>
                <a:spcPct val="10000"/>
              </a:spcBef>
              <a:spcAft>
                <a:spcPct val="10000"/>
              </a:spcAft>
            </a:pPr>
            <a:endParaRPr lang="en-US" altLang="en-US" sz="1600" b="0" i="1" dirty="0">
              <a:solidFill>
                <a:prstClr val="black"/>
              </a:solidFill>
              <a:latin typeface="Times New Roman"/>
            </a:endParaRPr>
          </a:p>
          <a:p>
            <a:pPr eaLnBrk="1" hangingPunct="1">
              <a:spcBef>
                <a:spcPct val="10000"/>
              </a:spcBef>
              <a:spcAft>
                <a:spcPct val="10000"/>
              </a:spcAft>
            </a:pPr>
            <a:r>
              <a:rPr lang="en-US" altLang="en-US" sz="1600" b="0" dirty="0">
                <a:solidFill>
                  <a:prstClr val="black"/>
                </a:solidFill>
                <a:latin typeface="Times New Roman"/>
              </a:rPr>
              <a:t>The lower relative wage causes both industries to increase their labor–capital ratios, as illustrated by the increase in both </a:t>
            </a:r>
            <a:r>
              <a:rPr lang="en-US" altLang="en-US" sz="1600" b="0" i="1" dirty="0">
                <a:solidFill>
                  <a:prstClr val="black"/>
                </a:solidFill>
                <a:latin typeface="Times New Roman"/>
              </a:rPr>
              <a:t>L</a:t>
            </a:r>
            <a:r>
              <a:rPr lang="en-US" altLang="en-US" sz="1600" b="0" i="1" baseline="-25000" dirty="0">
                <a:solidFill>
                  <a:prstClr val="black"/>
                </a:solidFill>
                <a:latin typeface="Times New Roman"/>
              </a:rPr>
              <a:t>C</a:t>
            </a:r>
            <a:r>
              <a:rPr lang="en-US" altLang="en-US" sz="1600" b="0" i="1" dirty="0">
                <a:solidFill>
                  <a:prstClr val="black"/>
                </a:solidFill>
                <a:latin typeface="Times New Roman"/>
              </a:rPr>
              <a:t> /K</a:t>
            </a:r>
            <a:r>
              <a:rPr lang="en-US" altLang="en-US" sz="1600" b="0" i="1" baseline="-25000" dirty="0">
                <a:solidFill>
                  <a:prstClr val="black"/>
                </a:solidFill>
                <a:latin typeface="Times New Roman"/>
              </a:rPr>
              <a:t>C</a:t>
            </a:r>
            <a:r>
              <a:rPr lang="en-US" altLang="en-US" sz="1600" b="0" i="1" dirty="0">
                <a:solidFill>
                  <a:prstClr val="black"/>
                </a:solidFill>
                <a:latin typeface="Times New Roman"/>
              </a:rPr>
              <a:t> </a:t>
            </a:r>
            <a:r>
              <a:rPr lang="en-US" altLang="en-US" sz="1600" b="0" dirty="0">
                <a:solidFill>
                  <a:prstClr val="black"/>
                </a:solidFill>
                <a:latin typeface="Times New Roman"/>
              </a:rPr>
              <a:t>and </a:t>
            </a:r>
            <a:r>
              <a:rPr lang="en-US" altLang="en-US" sz="1600" b="0" i="1" dirty="0">
                <a:solidFill>
                  <a:prstClr val="black"/>
                </a:solidFill>
                <a:latin typeface="Times New Roman"/>
              </a:rPr>
              <a:t>L</a:t>
            </a:r>
            <a:r>
              <a:rPr lang="en-US" altLang="en-US" sz="1600" b="0" i="1" baseline="-25000" dirty="0">
                <a:solidFill>
                  <a:prstClr val="black"/>
                </a:solidFill>
                <a:latin typeface="Times New Roman"/>
              </a:rPr>
              <a:t>S</a:t>
            </a:r>
            <a:r>
              <a:rPr lang="en-US" altLang="en-US" sz="1600" b="0" i="1" dirty="0">
                <a:solidFill>
                  <a:prstClr val="black"/>
                </a:solidFill>
                <a:latin typeface="Times New Roman"/>
              </a:rPr>
              <a:t> /K</a:t>
            </a:r>
            <a:r>
              <a:rPr lang="en-US" altLang="en-US" sz="1600" b="0" i="1" baseline="-25000" dirty="0">
                <a:solidFill>
                  <a:prstClr val="black"/>
                </a:solidFill>
                <a:latin typeface="Times New Roman"/>
              </a:rPr>
              <a:t>S</a:t>
            </a:r>
            <a:r>
              <a:rPr lang="en-US" altLang="en-US" sz="1600" b="0" i="1" dirty="0">
                <a:solidFill>
                  <a:prstClr val="black"/>
                </a:solidFill>
                <a:latin typeface="Times New Roman"/>
              </a:rPr>
              <a:t> </a:t>
            </a:r>
            <a:r>
              <a:rPr lang="en-US" altLang="en-US" sz="1600" b="0" dirty="0">
                <a:solidFill>
                  <a:prstClr val="black"/>
                </a:solidFill>
                <a:latin typeface="Times New Roman"/>
              </a:rPr>
              <a:t>at the new relative wage.</a:t>
            </a:r>
          </a:p>
        </p:txBody>
      </p:sp>
      <p:sp>
        <p:nvSpPr>
          <p:cNvPr id="3" name="Slide Number Placeholder 2"/>
          <p:cNvSpPr>
            <a:spLocks noGrp="1"/>
          </p:cNvSpPr>
          <p:nvPr>
            <p:ph type="sldNum" sz="quarter" idx="12"/>
          </p:nvPr>
        </p:nvSpPr>
        <p:spPr>
          <a:xfrm>
            <a:off x="6897976" y="6356350"/>
            <a:ext cx="2133600" cy="365125"/>
          </a:xfrm>
        </p:spPr>
        <p:txBody>
          <a:bodyPr/>
          <a:lstStyle/>
          <a:p>
            <a:fld id="{A97AFCAB-344D-4BA8-B9F3-5DB4AD47E82D}" type="slidenum">
              <a:rPr lang="en-US" smtClean="0">
                <a:solidFill>
                  <a:prstClr val="black">
                    <a:tint val="75000"/>
                  </a:prstClr>
                </a:solidFill>
              </a:rPr>
              <a:pPr/>
              <a:t>25</a:t>
            </a:fld>
            <a:endParaRPr lang="en-US">
              <a:solidFill>
                <a:prstClr val="black">
                  <a:tint val="75000"/>
                </a:prstClr>
              </a:solidFill>
            </a:endParaRPr>
          </a:p>
        </p:txBody>
      </p:sp>
      <p:sp>
        <p:nvSpPr>
          <p:cNvPr id="37" name="Text Box 24"/>
          <p:cNvSpPr txBox="1">
            <a:spLocks noChangeArrowheads="1"/>
          </p:cNvSpPr>
          <p:nvPr/>
        </p:nvSpPr>
        <p:spPr bwMode="auto">
          <a:xfrm>
            <a:off x="2322499" y="1465376"/>
            <a:ext cx="589924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Effect of a Higher Relative Price of Computers on Wage/Rental</a:t>
            </a:r>
          </a:p>
        </p:txBody>
      </p:sp>
      <p:sp>
        <p:nvSpPr>
          <p:cNvPr id="34" name="Rectangle 33"/>
          <p:cNvSpPr>
            <a:spLocks noChangeArrowheads="1"/>
          </p:cNvSpPr>
          <p:nvPr/>
        </p:nvSpPr>
        <p:spPr bwMode="auto">
          <a:xfrm>
            <a:off x="533118" y="333375"/>
            <a:ext cx="4956175" cy="265113"/>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35" name="Straight Connector 34"/>
          <p:cNvCxnSpPr>
            <a:cxnSpLocks noChangeShapeType="1"/>
          </p:cNvCxnSpPr>
          <p:nvPr/>
        </p:nvCxnSpPr>
        <p:spPr bwMode="auto">
          <a:xfrm>
            <a:off x="221968" y="623888"/>
            <a:ext cx="52673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36" name="Rectangle 3"/>
          <p:cNvSpPr txBox="1">
            <a:spLocks noChangeArrowheads="1"/>
          </p:cNvSpPr>
          <p:nvPr/>
        </p:nvSpPr>
        <p:spPr>
          <a:xfrm>
            <a:off x="234668" y="-254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dirty="0" smtClean="0">
                <a:solidFill>
                  <a:srgbClr val="000000"/>
                </a:solidFill>
              </a:rPr>
              <a:t>3  Effects of Trade on Factor Prices</a:t>
            </a:r>
          </a:p>
        </p:txBody>
      </p:sp>
      <p:pic>
        <p:nvPicPr>
          <p:cNvPr id="20482" name="Picture 2" descr="D:\User Data\My Documents\MEDIA\Feenstra Taylor 3e\PPTs\feenstra_int_econ_3e_high_res_trade_ch04_econ_ch04_fig_04_1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0832" y="1912416"/>
            <a:ext cx="4162215" cy="31318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4949689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n-US" sz="2400">
                <a:solidFill>
                  <a:srgbClr val="356A41"/>
                </a:solidFill>
              </a:rPr>
              <a:t>Determination of the Real Wage and Real Rental</a:t>
            </a:r>
          </a:p>
        </p:txBody>
      </p:sp>
      <p:sp>
        <p:nvSpPr>
          <p:cNvPr id="15" name="Rectangle 6"/>
          <p:cNvSpPr>
            <a:spLocks noChangeArrowheads="1"/>
          </p:cNvSpPr>
          <p:nvPr/>
        </p:nvSpPr>
        <p:spPr bwMode="auto">
          <a:xfrm>
            <a:off x="566738" y="1255713"/>
            <a:ext cx="7947025" cy="2529923"/>
          </a:xfrm>
          <a:prstGeom prst="rect">
            <a:avLst/>
          </a:prstGeom>
          <a:noFill/>
          <a:ln w="9525" algn="ctr">
            <a:noFill/>
            <a:miter lim="800000"/>
            <a:headEnd/>
            <a:tailEnd/>
          </a:ln>
        </p:spPr>
        <p:txBody>
          <a:bodyPr>
            <a:spAutoFit/>
          </a:bodyPr>
          <a:lstStyle/>
          <a:p>
            <a:pPr>
              <a:spcBef>
                <a:spcPct val="10000"/>
              </a:spcBef>
              <a:spcAft>
                <a:spcPct val="10000"/>
              </a:spcAft>
            </a:pPr>
            <a:r>
              <a:rPr lang="en-US" sz="2400" dirty="0">
                <a:solidFill>
                  <a:srgbClr val="3D68AF"/>
                </a:solidFill>
              </a:rPr>
              <a:t>Change in the Real Rental</a:t>
            </a:r>
          </a:p>
          <a:p>
            <a:pPr>
              <a:spcBef>
                <a:spcPct val="10000"/>
              </a:spcBef>
              <a:spcAft>
                <a:spcPct val="10000"/>
              </a:spcAft>
            </a:pPr>
            <a:r>
              <a:rPr lang="es-ES" sz="2400" b="0" i="1" dirty="0">
                <a:latin typeface="JansonText-Italic"/>
              </a:rPr>
              <a:t>R </a:t>
            </a:r>
            <a:r>
              <a:rPr lang="es-ES" sz="2400" b="0" i="1" dirty="0">
                <a:latin typeface="Symbol" pitchFamily="18" charset="2"/>
              </a:rPr>
              <a:t>= </a:t>
            </a:r>
            <a:r>
              <a:rPr lang="es-ES" sz="2400" b="0" i="1" dirty="0">
                <a:latin typeface="JansonText-Italic"/>
              </a:rPr>
              <a:t>P</a:t>
            </a:r>
            <a:r>
              <a:rPr lang="es-ES" sz="2400" b="0" i="1" baseline="-25000" dirty="0">
                <a:latin typeface="JansonText-Italic"/>
              </a:rPr>
              <a:t>C</a:t>
            </a:r>
            <a:r>
              <a:rPr lang="es-ES" sz="2400" b="0" i="1" dirty="0">
                <a:latin typeface="JansonText-Italic"/>
              </a:rPr>
              <a:t> </a:t>
            </a:r>
            <a:r>
              <a:rPr lang="es-ES" sz="2400" b="0" i="1" dirty="0">
                <a:latin typeface="JansonText-Roman"/>
              </a:rPr>
              <a:t>• </a:t>
            </a:r>
            <a:r>
              <a:rPr lang="es-ES" sz="2400" b="0" i="1" dirty="0">
                <a:latin typeface="JansonText-Italic"/>
              </a:rPr>
              <a:t>MPK</a:t>
            </a:r>
            <a:r>
              <a:rPr lang="es-ES" sz="2400" b="0" i="1" baseline="-25000" dirty="0">
                <a:latin typeface="JansonText-Italic"/>
              </a:rPr>
              <a:t>C</a:t>
            </a:r>
            <a:r>
              <a:rPr lang="es-ES" sz="2400" b="0" i="1" dirty="0">
                <a:latin typeface="JansonText-Italic"/>
              </a:rPr>
              <a:t> </a:t>
            </a:r>
            <a:r>
              <a:rPr lang="es-ES" sz="2400" b="0" i="1" dirty="0">
                <a:latin typeface="JansonText-Roman"/>
              </a:rPr>
              <a:t>and </a:t>
            </a:r>
            <a:r>
              <a:rPr lang="es-ES" sz="2400" b="0" i="1" dirty="0">
                <a:latin typeface="JansonText-Italic"/>
              </a:rPr>
              <a:t>R </a:t>
            </a:r>
            <a:r>
              <a:rPr lang="es-ES" sz="2400" b="0" i="1" dirty="0">
                <a:latin typeface="Symbol" pitchFamily="18" charset="2"/>
              </a:rPr>
              <a:t>= </a:t>
            </a:r>
            <a:r>
              <a:rPr lang="es-ES" sz="2400" b="0" i="1" dirty="0">
                <a:latin typeface="JansonText-Italic"/>
              </a:rPr>
              <a:t>P</a:t>
            </a:r>
            <a:r>
              <a:rPr lang="es-ES" sz="2400" b="0" i="1" baseline="-25000" dirty="0">
                <a:latin typeface="JansonText-Italic"/>
              </a:rPr>
              <a:t>S</a:t>
            </a:r>
            <a:r>
              <a:rPr lang="es-ES" sz="2400" b="0" i="1" dirty="0">
                <a:latin typeface="JansonText-Italic"/>
              </a:rPr>
              <a:t> </a:t>
            </a:r>
            <a:r>
              <a:rPr lang="es-ES" sz="2400" b="0" i="1" dirty="0">
                <a:latin typeface="JansonText-Roman"/>
              </a:rPr>
              <a:t>• </a:t>
            </a:r>
            <a:r>
              <a:rPr lang="es-ES" sz="2400" b="0" i="1" dirty="0">
                <a:latin typeface="JansonText-Italic"/>
              </a:rPr>
              <a:t>MPK</a:t>
            </a:r>
            <a:r>
              <a:rPr lang="es-ES" sz="2400" b="0" i="1" baseline="-25000" dirty="0">
                <a:latin typeface="JansonText-Italic"/>
              </a:rPr>
              <a:t>S</a:t>
            </a:r>
          </a:p>
          <a:p>
            <a:pPr>
              <a:spcBef>
                <a:spcPct val="10000"/>
              </a:spcBef>
              <a:spcAft>
                <a:spcPct val="10000"/>
              </a:spcAft>
            </a:pPr>
            <a:r>
              <a:rPr lang="pt-BR" sz="2400" b="0" i="1" dirty="0"/>
              <a:t>MPK</a:t>
            </a:r>
            <a:r>
              <a:rPr lang="pt-BR" sz="2400" b="0" i="1" baseline="-25000" dirty="0"/>
              <a:t>C</a:t>
            </a:r>
            <a:r>
              <a:rPr lang="pt-BR" sz="2400" b="0" i="1" dirty="0"/>
              <a:t> = </a:t>
            </a:r>
            <a:r>
              <a:rPr lang="pt-BR" sz="2400" b="0" i="1" dirty="0" smtClean="0"/>
              <a:t>(R/P</a:t>
            </a:r>
            <a:r>
              <a:rPr lang="pt-BR" sz="2400" b="0" i="1" baseline="-25000" dirty="0" smtClean="0"/>
              <a:t>C</a:t>
            </a:r>
            <a:r>
              <a:rPr lang="pt-BR" sz="2400" b="0" i="1" dirty="0" smtClean="0"/>
              <a:t>)↑ </a:t>
            </a:r>
            <a:r>
              <a:rPr lang="pt-BR" sz="2400" b="0" i="1" dirty="0"/>
              <a:t>and MPK</a:t>
            </a:r>
            <a:r>
              <a:rPr lang="pt-BR" sz="2400" b="0" i="1" baseline="-25000" dirty="0"/>
              <a:t>S</a:t>
            </a:r>
            <a:r>
              <a:rPr lang="pt-BR" sz="2400" b="0" i="1" dirty="0"/>
              <a:t> = </a:t>
            </a:r>
            <a:r>
              <a:rPr lang="pt-BR" sz="2400" b="0" i="1" dirty="0" smtClean="0"/>
              <a:t>(R/P</a:t>
            </a:r>
            <a:r>
              <a:rPr lang="pt-BR" sz="2400" b="0" i="1" baseline="-25000" dirty="0" smtClean="0"/>
              <a:t>S</a:t>
            </a:r>
            <a:r>
              <a:rPr lang="pt-BR" sz="2400" b="0" i="1" dirty="0" smtClean="0"/>
              <a:t>)↑</a:t>
            </a:r>
          </a:p>
          <a:p>
            <a:pPr>
              <a:spcBef>
                <a:spcPct val="10000"/>
              </a:spcBef>
              <a:spcAft>
                <a:spcPct val="10000"/>
              </a:spcAft>
            </a:pPr>
            <a:r>
              <a:rPr lang="pt-BR" sz="2400" i="1" dirty="0" smtClean="0">
                <a:solidFill>
                  <a:srgbClr val="FF0000"/>
                </a:solidFill>
              </a:rPr>
              <a:t>This is an increase in the demand for capital. It would occur even with fixed factor propotions (L/K) in each industry</a:t>
            </a:r>
            <a:r>
              <a:rPr lang="pt-BR" sz="2400" i="1" dirty="0" smtClean="0">
                <a:solidFill>
                  <a:srgbClr val="3D68AF"/>
                </a:solidFill>
              </a:rPr>
              <a:t>. Also, as the L/K ratio increases in each industry, the MPK increases.</a:t>
            </a:r>
            <a:endParaRPr lang="en-US" sz="2400" b="0" i="1" dirty="0">
              <a:solidFill>
                <a:srgbClr val="3D68AF"/>
              </a:solidFill>
            </a:endParaRPr>
          </a:p>
        </p:txBody>
      </p:sp>
      <p:sp>
        <p:nvSpPr>
          <p:cNvPr id="16" name="Rectangle 6"/>
          <p:cNvSpPr>
            <a:spLocks noChangeArrowheads="1"/>
          </p:cNvSpPr>
          <p:nvPr/>
        </p:nvSpPr>
        <p:spPr bwMode="auto">
          <a:xfrm>
            <a:off x="566737" y="3853414"/>
            <a:ext cx="7947025" cy="2160591"/>
          </a:xfrm>
          <a:prstGeom prst="rect">
            <a:avLst/>
          </a:prstGeom>
          <a:noFill/>
          <a:ln w="9525" algn="ctr">
            <a:noFill/>
            <a:miter lim="800000"/>
            <a:headEnd/>
            <a:tailEnd/>
          </a:ln>
        </p:spPr>
        <p:txBody>
          <a:bodyPr>
            <a:spAutoFit/>
          </a:bodyPr>
          <a:lstStyle/>
          <a:p>
            <a:pPr>
              <a:spcBef>
                <a:spcPct val="10000"/>
              </a:spcBef>
              <a:spcAft>
                <a:spcPct val="10000"/>
              </a:spcAft>
            </a:pPr>
            <a:r>
              <a:rPr lang="en-US" sz="2400" dirty="0">
                <a:solidFill>
                  <a:srgbClr val="3D68AF"/>
                </a:solidFill>
              </a:rPr>
              <a:t>Change in the Real Wage</a:t>
            </a:r>
          </a:p>
          <a:p>
            <a:pPr>
              <a:spcBef>
                <a:spcPct val="10000"/>
              </a:spcBef>
              <a:spcAft>
                <a:spcPct val="10000"/>
              </a:spcAft>
            </a:pPr>
            <a:r>
              <a:rPr lang="es-ES" sz="2400" b="0" i="1" dirty="0"/>
              <a:t>W = P</a:t>
            </a:r>
            <a:r>
              <a:rPr lang="es-ES" sz="2400" b="0" i="1" baseline="-25000" dirty="0"/>
              <a:t>C</a:t>
            </a:r>
            <a:r>
              <a:rPr lang="es-ES" sz="2400" b="0" i="1" dirty="0"/>
              <a:t> • MPL</a:t>
            </a:r>
            <a:r>
              <a:rPr lang="es-ES" sz="2400" b="0" i="1" baseline="-25000" dirty="0"/>
              <a:t>C</a:t>
            </a:r>
            <a:r>
              <a:rPr lang="es-ES" sz="2400" b="0" i="1" dirty="0"/>
              <a:t> and W = P</a:t>
            </a:r>
            <a:r>
              <a:rPr lang="es-ES" sz="2400" b="0" i="1" baseline="-25000" dirty="0"/>
              <a:t>S</a:t>
            </a:r>
            <a:r>
              <a:rPr lang="es-ES" sz="2400" b="0" i="1" dirty="0"/>
              <a:t> • MPL</a:t>
            </a:r>
            <a:r>
              <a:rPr lang="es-ES" sz="2400" b="0" i="1" baseline="-25000" dirty="0"/>
              <a:t>S</a:t>
            </a:r>
          </a:p>
          <a:p>
            <a:pPr>
              <a:spcBef>
                <a:spcPct val="10000"/>
              </a:spcBef>
              <a:spcAft>
                <a:spcPct val="10000"/>
              </a:spcAft>
            </a:pPr>
            <a:r>
              <a:rPr lang="pl-PL" sz="2400" b="0" i="1" dirty="0"/>
              <a:t>MPL</a:t>
            </a:r>
            <a:r>
              <a:rPr lang="pl-PL" sz="2400" b="0" i="1" baseline="-25000" dirty="0"/>
              <a:t>C</a:t>
            </a:r>
            <a:r>
              <a:rPr lang="pl-PL" sz="2400" b="0" i="1" dirty="0"/>
              <a:t> = </a:t>
            </a:r>
            <a:r>
              <a:rPr lang="en-US" sz="2400" b="0" i="1" dirty="0" smtClean="0"/>
              <a:t>(</a:t>
            </a:r>
            <a:r>
              <a:rPr lang="pl-PL" sz="2400" b="0" i="1" dirty="0" smtClean="0"/>
              <a:t>W/P</a:t>
            </a:r>
            <a:r>
              <a:rPr lang="pl-PL" sz="2400" b="0" i="1" baseline="-25000" dirty="0" smtClean="0"/>
              <a:t>C</a:t>
            </a:r>
            <a:r>
              <a:rPr lang="pl-PL" sz="2400" b="0" i="1" dirty="0" smtClean="0"/>
              <a:t> </a:t>
            </a:r>
            <a:r>
              <a:rPr lang="en-US" sz="2400" b="0" i="1" dirty="0" smtClean="0"/>
              <a:t>)</a:t>
            </a:r>
            <a:r>
              <a:rPr lang="pl-PL" sz="2400" b="0" i="1" dirty="0" smtClean="0"/>
              <a:t>↓ </a:t>
            </a:r>
            <a:r>
              <a:rPr lang="pl-PL" sz="2400" b="0" i="1" dirty="0"/>
              <a:t>and MPL</a:t>
            </a:r>
            <a:r>
              <a:rPr lang="pl-PL" sz="2400" b="0" i="1" baseline="-25000" dirty="0"/>
              <a:t>S</a:t>
            </a:r>
            <a:r>
              <a:rPr lang="pl-PL" sz="2400" b="0" i="1" dirty="0"/>
              <a:t> = </a:t>
            </a:r>
            <a:r>
              <a:rPr lang="en-US" sz="2400" b="0" i="1" dirty="0" smtClean="0"/>
              <a:t>(</a:t>
            </a:r>
            <a:r>
              <a:rPr lang="pl-PL" sz="2400" b="0" i="1" dirty="0" smtClean="0"/>
              <a:t>W/P</a:t>
            </a:r>
            <a:r>
              <a:rPr lang="pl-PL" sz="2400" b="0" i="1" baseline="-25000" dirty="0" smtClean="0"/>
              <a:t>S</a:t>
            </a:r>
            <a:r>
              <a:rPr lang="en-US" sz="2400" b="0" i="1" dirty="0" smtClean="0"/>
              <a:t>)</a:t>
            </a:r>
            <a:r>
              <a:rPr lang="pl-PL" sz="2400" b="0" i="1" dirty="0" smtClean="0"/>
              <a:t>↓</a:t>
            </a:r>
            <a:endParaRPr lang="en-US" sz="2400" b="0" i="1" dirty="0" smtClean="0"/>
          </a:p>
          <a:p>
            <a:pPr>
              <a:spcBef>
                <a:spcPct val="10000"/>
              </a:spcBef>
              <a:spcAft>
                <a:spcPct val="10000"/>
              </a:spcAft>
            </a:pPr>
            <a:r>
              <a:rPr lang="pt-BR" sz="2400" i="1" dirty="0">
                <a:solidFill>
                  <a:srgbClr val="FF0000"/>
                </a:solidFill>
              </a:rPr>
              <a:t>This is </a:t>
            </a:r>
            <a:r>
              <a:rPr lang="pt-BR" sz="2400" i="1" dirty="0" smtClean="0">
                <a:solidFill>
                  <a:srgbClr val="FF0000"/>
                </a:solidFill>
              </a:rPr>
              <a:t>a decrease </a:t>
            </a:r>
            <a:r>
              <a:rPr lang="pt-BR" sz="2400" i="1" dirty="0">
                <a:solidFill>
                  <a:srgbClr val="FF0000"/>
                </a:solidFill>
              </a:rPr>
              <a:t>in the demand for </a:t>
            </a:r>
            <a:r>
              <a:rPr lang="pt-BR" sz="2400" i="1" dirty="0" smtClean="0">
                <a:solidFill>
                  <a:srgbClr val="FF0000"/>
                </a:solidFill>
              </a:rPr>
              <a:t>labor</a:t>
            </a:r>
            <a:r>
              <a:rPr lang="pt-BR" sz="2400" i="1" dirty="0" smtClean="0">
                <a:solidFill>
                  <a:srgbClr val="3D68AF"/>
                </a:solidFill>
              </a:rPr>
              <a:t>. Also, as </a:t>
            </a:r>
            <a:r>
              <a:rPr lang="pt-BR" sz="2400" i="1" dirty="0">
                <a:solidFill>
                  <a:srgbClr val="3D68AF"/>
                </a:solidFill>
              </a:rPr>
              <a:t>the </a:t>
            </a:r>
            <a:r>
              <a:rPr lang="pt-BR" sz="2400" i="1" dirty="0" smtClean="0">
                <a:solidFill>
                  <a:srgbClr val="3D68AF"/>
                </a:solidFill>
              </a:rPr>
              <a:t>K/L </a:t>
            </a:r>
            <a:r>
              <a:rPr lang="pt-BR" sz="2400" i="1" dirty="0">
                <a:solidFill>
                  <a:srgbClr val="3D68AF"/>
                </a:solidFill>
              </a:rPr>
              <a:t>ratio </a:t>
            </a:r>
            <a:r>
              <a:rPr lang="pt-BR" sz="2400" i="1" dirty="0" smtClean="0">
                <a:solidFill>
                  <a:srgbClr val="3D68AF"/>
                </a:solidFill>
              </a:rPr>
              <a:t>decreases </a:t>
            </a:r>
            <a:r>
              <a:rPr lang="pt-BR" sz="2400" i="1" dirty="0">
                <a:solidFill>
                  <a:srgbClr val="3D68AF"/>
                </a:solidFill>
              </a:rPr>
              <a:t>in each industry, the </a:t>
            </a:r>
            <a:r>
              <a:rPr lang="pt-BR" sz="2400" i="1" dirty="0" smtClean="0">
                <a:solidFill>
                  <a:srgbClr val="3D68AF"/>
                </a:solidFill>
              </a:rPr>
              <a:t>MPL decreases.</a:t>
            </a:r>
            <a:endParaRPr lang="en-US" sz="2400" i="1" dirty="0">
              <a:solidFill>
                <a:srgbClr val="3D68AF"/>
              </a:solidFill>
            </a:endParaRPr>
          </a:p>
        </p:txBody>
      </p:sp>
      <p:sp>
        <p:nvSpPr>
          <p:cNvPr id="89092" name="Rectangle 9"/>
          <p:cNvSpPr>
            <a:spLocks noChangeArrowheads="1"/>
          </p:cNvSpPr>
          <p:nvPr/>
        </p:nvSpPr>
        <p:spPr bwMode="auto">
          <a:xfrm>
            <a:off x="877888" y="333375"/>
            <a:ext cx="4956175"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89093" name="Straight Connector 10"/>
          <p:cNvCxnSpPr>
            <a:cxnSpLocks noChangeShapeType="1"/>
          </p:cNvCxnSpPr>
          <p:nvPr/>
        </p:nvCxnSpPr>
        <p:spPr bwMode="auto">
          <a:xfrm>
            <a:off x="566738" y="623888"/>
            <a:ext cx="5267325" cy="0"/>
          </a:xfrm>
          <a:prstGeom prst="line">
            <a:avLst/>
          </a:prstGeom>
          <a:noFill/>
          <a:ln w="19050" cap="rnd" algn="ctr">
            <a:solidFill>
              <a:srgbClr val="9C3A45"/>
            </a:solidFill>
            <a:prstDash val="sysDash"/>
            <a:round/>
            <a:headEnd/>
            <a:tailEnd/>
          </a:ln>
        </p:spPr>
      </p:cxnSp>
      <p:sp>
        <p:nvSpPr>
          <p:cNvPr id="89094"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a:solidFill>
                  <a:srgbClr val="69134B"/>
                </a:solidFill>
              </a:rPr>
              <a:t>3  Effects of Trade on Factor Prices</a:t>
            </a:r>
          </a:p>
        </p:txBody>
      </p:sp>
      <p:sp>
        <p:nvSpPr>
          <p:cNvPr id="2" name="Slide Number Placeholder 1"/>
          <p:cNvSpPr>
            <a:spLocks noGrp="1"/>
          </p:cNvSpPr>
          <p:nvPr>
            <p:ph type="sldNum" sz="quarter" idx="12"/>
          </p:nvPr>
        </p:nvSpPr>
        <p:spPr/>
        <p:txBody>
          <a:bodyPr/>
          <a:lstStyle/>
          <a:p>
            <a:fld id="{F00609C9-ADF1-4F73-A8D6-3529F5489E0C}" type="slidenum">
              <a:rPr lang="en-US" smtClean="0"/>
              <a:t>26</a:t>
            </a:fld>
            <a:endParaRPr lang="en-US"/>
          </a:p>
        </p:txBody>
      </p:sp>
    </p:spTree>
    <p:extLst>
      <p:ext uri="{BB962C8B-B14F-4D97-AF65-F5344CB8AC3E}">
        <p14:creationId xmlns:p14="http://schemas.microsoft.com/office/powerpoint/2010/main" val="14054090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utoUpdateAnimBg="0"/>
      <p:bldP spid="1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609600"/>
            <a:ext cx="8382000" cy="1143000"/>
          </a:xfrm>
          <a:noFill/>
        </p:spPr>
        <p:txBody>
          <a:bodyPr lIns="90488" tIns="44450" rIns="90488" bIns="44450"/>
          <a:lstStyle/>
          <a:p>
            <a:r>
              <a:rPr lang="en-US" dirty="0" smtClean="0"/>
              <a:t>Factor-Price Equalization?</a:t>
            </a:r>
          </a:p>
        </p:txBody>
      </p:sp>
      <p:sp>
        <p:nvSpPr>
          <p:cNvPr id="64515" name="Rectangle 3"/>
          <p:cNvSpPr>
            <a:spLocks noGrp="1" noChangeArrowheads="1"/>
          </p:cNvSpPr>
          <p:nvPr>
            <p:ph type="body" idx="1"/>
          </p:nvPr>
        </p:nvSpPr>
        <p:spPr>
          <a:xfrm>
            <a:off x="457200" y="1600200"/>
            <a:ext cx="8229600" cy="4800600"/>
          </a:xfrm>
          <a:noFill/>
        </p:spPr>
        <p:txBody>
          <a:bodyPr lIns="90488" tIns="44450" rIns="90488" bIns="44450">
            <a:normAutofit lnSpcReduction="10000"/>
          </a:bodyPr>
          <a:lstStyle/>
          <a:p>
            <a:pPr marL="609600" indent="-609600">
              <a:spcBef>
                <a:spcPct val="70000"/>
              </a:spcBef>
              <a:buFontTx/>
              <a:buNone/>
            </a:pPr>
            <a:r>
              <a:rPr lang="en-US" sz="2800" i="1" dirty="0" smtClean="0"/>
              <a:t>…has not happened. Why not?</a:t>
            </a:r>
          </a:p>
          <a:p>
            <a:pPr marL="609600" indent="-609600">
              <a:spcBef>
                <a:spcPct val="70000"/>
              </a:spcBef>
              <a:buFontTx/>
              <a:buAutoNum type="arabicPeriod"/>
            </a:pPr>
            <a:r>
              <a:rPr lang="en-US" sz="2800" i="1" dirty="0" smtClean="0"/>
              <a:t>Some goods are not produced in some countries.</a:t>
            </a:r>
          </a:p>
          <a:p>
            <a:pPr marL="609600" indent="-609600">
              <a:spcBef>
                <a:spcPct val="70000"/>
              </a:spcBef>
              <a:buFontTx/>
              <a:buAutoNum type="arabicPeriod"/>
            </a:pPr>
            <a:r>
              <a:rPr lang="en-US" sz="2800" i="1" dirty="0" smtClean="0"/>
              <a:t>Productivity (technology) does differ between countries.</a:t>
            </a:r>
          </a:p>
          <a:p>
            <a:pPr marL="609600" indent="-609600">
              <a:spcBef>
                <a:spcPct val="70000"/>
              </a:spcBef>
              <a:buFontTx/>
              <a:buAutoNum type="arabicPeriod"/>
            </a:pPr>
            <a:r>
              <a:rPr lang="en-US" sz="2800" i="1" dirty="0" smtClean="0"/>
              <a:t>Goods’ prices differ due to natural and artificial barriers to trade.</a:t>
            </a:r>
          </a:p>
          <a:p>
            <a:pPr marL="0" indent="0">
              <a:spcBef>
                <a:spcPct val="70000"/>
              </a:spcBef>
              <a:buNone/>
            </a:pPr>
            <a:r>
              <a:rPr lang="en-US" sz="2800" i="1" dirty="0" smtClean="0"/>
              <a:t>It (FPE) is limited to models with equal numbers of goods and resources. With n goods and n-1 resources it does not occur even in the model. Samuelson v. Ohlin…</a:t>
            </a:r>
          </a:p>
        </p:txBody>
      </p:sp>
      <p:sp>
        <p:nvSpPr>
          <p:cNvPr id="2" name="Slide Number Placeholder 1"/>
          <p:cNvSpPr>
            <a:spLocks noGrp="1"/>
          </p:cNvSpPr>
          <p:nvPr>
            <p:ph type="sldNum" sz="quarter" idx="12"/>
          </p:nvPr>
        </p:nvSpPr>
        <p:spPr/>
        <p:txBody>
          <a:bodyPr/>
          <a:lstStyle/>
          <a:p>
            <a:fld id="{F00609C9-ADF1-4F73-A8D6-3529F5489E0C}" type="slidenum">
              <a:rPr lang="en-US" smtClean="0"/>
              <a:pPr/>
              <a:t>27</a:t>
            </a:fld>
            <a:endParaRPr lang="en-US" dirty="0"/>
          </a:p>
        </p:txBody>
      </p:sp>
    </p:spTree>
    <p:extLst>
      <p:ext uri="{BB962C8B-B14F-4D97-AF65-F5344CB8AC3E}">
        <p14:creationId xmlns:p14="http://schemas.microsoft.com/office/powerpoint/2010/main" val="4085520750"/>
      </p:ext>
    </p:extLst>
  </p:cSld>
  <p:clrMapOvr>
    <a:masterClrMapping/>
  </p:clrMapOvr>
  <p:transition spd="med">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p:spPr>
        <p:txBody>
          <a:bodyPr lIns="90488" tIns="44450" rIns="90488" bIns="44450"/>
          <a:lstStyle/>
          <a:p>
            <a:r>
              <a:rPr lang="en-US" smtClean="0"/>
              <a:t>Rybczynski Theorem</a:t>
            </a:r>
          </a:p>
        </p:txBody>
      </p:sp>
      <p:sp>
        <p:nvSpPr>
          <p:cNvPr id="71683" name="Rectangle 3"/>
          <p:cNvSpPr>
            <a:spLocks noGrp="1" noChangeArrowheads="1"/>
          </p:cNvSpPr>
          <p:nvPr>
            <p:ph type="body" idx="1"/>
          </p:nvPr>
        </p:nvSpPr>
        <p:spPr>
          <a:noFill/>
        </p:spPr>
        <p:txBody>
          <a:bodyPr lIns="90488" tIns="44450" rIns="90488" bIns="44450"/>
          <a:lstStyle/>
          <a:p>
            <a:pPr>
              <a:spcBef>
                <a:spcPct val="70000"/>
              </a:spcBef>
            </a:pPr>
            <a:r>
              <a:rPr lang="en-US" i="1" dirty="0" smtClean="0"/>
              <a:t>At constant world prices, if a country experiences an increase in the supply of one resource, it will produce more of the product intensive in that resource and less of the other.</a:t>
            </a:r>
          </a:p>
          <a:p>
            <a:pPr>
              <a:spcBef>
                <a:spcPct val="70000"/>
              </a:spcBef>
            </a:pPr>
            <a:r>
              <a:rPr lang="en-US" i="1" dirty="0" smtClean="0"/>
              <a:t>Corollary: Factor-price insensitivity. When comparing the old and new long-run equilibria, there is no change </a:t>
            </a:r>
            <a:r>
              <a:rPr lang="en-US" i="1" smtClean="0"/>
              <a:t>in the W/R.</a:t>
            </a:r>
            <a:endParaRPr lang="en-US" i="1" dirty="0" smtClean="0"/>
          </a:p>
        </p:txBody>
      </p:sp>
      <p:sp>
        <p:nvSpPr>
          <p:cNvPr id="2" name="Slide Number Placeholder 1"/>
          <p:cNvSpPr>
            <a:spLocks noGrp="1"/>
          </p:cNvSpPr>
          <p:nvPr>
            <p:ph type="sldNum" sz="quarter" idx="12"/>
          </p:nvPr>
        </p:nvSpPr>
        <p:spPr/>
        <p:txBody>
          <a:bodyPr/>
          <a:lstStyle/>
          <a:p>
            <a:fld id="{F00609C9-ADF1-4F73-A8D6-3529F5489E0C}" type="slidenum">
              <a:rPr lang="en-US" smtClean="0"/>
              <a:pPr/>
              <a:t>28</a:t>
            </a:fld>
            <a:endParaRPr lang="en-US" dirty="0"/>
          </a:p>
        </p:txBody>
      </p:sp>
    </p:spTree>
    <p:extLst>
      <p:ext uri="{BB962C8B-B14F-4D97-AF65-F5344CB8AC3E}">
        <p14:creationId xmlns:p14="http://schemas.microsoft.com/office/powerpoint/2010/main" val="4018888517"/>
      </p:ext>
    </p:extLst>
  </p:cSld>
  <p:clrMapOvr>
    <a:masterClrMapping/>
  </p:clrMapOvr>
  <p:transition spd="med">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7800" y="2133600"/>
            <a:ext cx="2593975" cy="2347913"/>
            <a:chOff x="3312" y="1344"/>
            <a:chExt cx="1634" cy="1479"/>
          </a:xfrm>
        </p:grpSpPr>
        <p:sp>
          <p:nvSpPr>
            <p:cNvPr id="35884" name="Text Box 3"/>
            <p:cNvSpPr txBox="1">
              <a:spLocks noChangeArrowheads="1"/>
            </p:cNvSpPr>
            <p:nvPr/>
          </p:nvSpPr>
          <p:spPr bwMode="auto">
            <a:xfrm>
              <a:off x="3312" y="1344"/>
              <a:ext cx="3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L</a:t>
              </a:r>
              <a:r>
                <a:rPr lang="en-US" sz="1800" b="1" i="1" baseline="-25000">
                  <a:latin typeface="Arial" charset="0"/>
                </a:rPr>
                <a:t>__</a:t>
              </a:r>
              <a:endParaRPr lang="en-US" sz="1800" b="1" i="1">
                <a:latin typeface="Arial" charset="0"/>
              </a:endParaRPr>
            </a:p>
          </p:txBody>
        </p:sp>
        <p:sp>
          <p:nvSpPr>
            <p:cNvPr id="35885" name="Text Box 4"/>
            <p:cNvSpPr txBox="1">
              <a:spLocks noChangeArrowheads="1"/>
            </p:cNvSpPr>
            <p:nvPr/>
          </p:nvSpPr>
          <p:spPr bwMode="auto">
            <a:xfrm>
              <a:off x="4673" y="2592"/>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K</a:t>
              </a:r>
              <a:r>
                <a:rPr lang="en-US" sz="1800" b="1" i="1" baseline="-25000">
                  <a:latin typeface="Arial" charset="0"/>
                </a:rPr>
                <a:t>_</a:t>
              </a:r>
              <a:endParaRPr lang="en-US" sz="1800" b="1" i="1">
                <a:latin typeface="Arial" charset="0"/>
              </a:endParaRPr>
            </a:p>
          </p:txBody>
        </p:sp>
        <p:grpSp>
          <p:nvGrpSpPr>
            <p:cNvPr id="35886" name="Group 5"/>
            <p:cNvGrpSpPr>
              <a:grpSpLocks/>
            </p:cNvGrpSpPr>
            <p:nvPr/>
          </p:nvGrpSpPr>
          <p:grpSpPr bwMode="auto">
            <a:xfrm>
              <a:off x="3473" y="1624"/>
              <a:ext cx="1200" cy="1104"/>
              <a:chOff x="3456" y="1536"/>
              <a:chExt cx="1200" cy="1104"/>
            </a:xfrm>
          </p:grpSpPr>
          <p:sp>
            <p:nvSpPr>
              <p:cNvPr id="35887" name="Line 6"/>
              <p:cNvSpPr>
                <a:spLocks noChangeShapeType="1"/>
              </p:cNvSpPr>
              <p:nvPr/>
            </p:nvSpPr>
            <p:spPr bwMode="auto">
              <a:xfrm>
                <a:off x="3456" y="2640"/>
                <a:ext cx="1200"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88" name="Line 7"/>
              <p:cNvSpPr>
                <a:spLocks noChangeShapeType="1"/>
              </p:cNvSpPr>
              <p:nvPr/>
            </p:nvSpPr>
            <p:spPr bwMode="auto">
              <a:xfrm>
                <a:off x="3456" y="1536"/>
                <a:ext cx="0" cy="1104"/>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8"/>
          <p:cNvGrpSpPr>
            <a:grpSpLocks/>
          </p:cNvGrpSpPr>
          <p:nvPr/>
        </p:nvGrpSpPr>
        <p:grpSpPr bwMode="auto">
          <a:xfrm>
            <a:off x="1174750" y="4113213"/>
            <a:ext cx="4491038" cy="1966912"/>
            <a:chOff x="740" y="2591"/>
            <a:chExt cx="2829" cy="1239"/>
          </a:xfrm>
        </p:grpSpPr>
        <p:sp>
          <p:nvSpPr>
            <p:cNvPr id="35879" name="Text Box 9"/>
            <p:cNvSpPr txBox="1">
              <a:spLocks noChangeArrowheads="1"/>
            </p:cNvSpPr>
            <p:nvPr/>
          </p:nvSpPr>
          <p:spPr bwMode="auto">
            <a:xfrm>
              <a:off x="3312" y="3599"/>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L</a:t>
              </a:r>
              <a:r>
                <a:rPr lang="en-US" sz="1800" b="1" i="1" baseline="-25000">
                  <a:latin typeface="Arial" charset="0"/>
                </a:rPr>
                <a:t>_</a:t>
              </a:r>
              <a:endParaRPr lang="en-US" sz="1800" b="1" i="1">
                <a:latin typeface="Arial" charset="0"/>
              </a:endParaRPr>
            </a:p>
          </p:txBody>
        </p:sp>
        <p:sp>
          <p:nvSpPr>
            <p:cNvPr id="35880" name="Text Box 10"/>
            <p:cNvSpPr txBox="1">
              <a:spLocks noChangeArrowheads="1"/>
            </p:cNvSpPr>
            <p:nvPr/>
          </p:nvSpPr>
          <p:spPr bwMode="auto">
            <a:xfrm>
              <a:off x="740" y="2591"/>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K</a:t>
              </a:r>
              <a:r>
                <a:rPr lang="en-US" sz="1800" b="1" i="1" baseline="-25000">
                  <a:latin typeface="Arial" charset="0"/>
                </a:rPr>
                <a:t>_</a:t>
              </a:r>
              <a:endParaRPr lang="en-US" sz="1800" b="1" i="1">
                <a:latin typeface="Arial" charset="0"/>
              </a:endParaRPr>
            </a:p>
          </p:txBody>
        </p:sp>
        <p:grpSp>
          <p:nvGrpSpPr>
            <p:cNvPr id="35881" name="Group 11"/>
            <p:cNvGrpSpPr>
              <a:grpSpLocks/>
            </p:cNvGrpSpPr>
            <p:nvPr/>
          </p:nvGrpSpPr>
          <p:grpSpPr bwMode="auto">
            <a:xfrm>
              <a:off x="1008" y="2736"/>
              <a:ext cx="2448" cy="864"/>
              <a:chOff x="1008" y="2640"/>
              <a:chExt cx="2448" cy="864"/>
            </a:xfrm>
          </p:grpSpPr>
          <p:sp>
            <p:nvSpPr>
              <p:cNvPr id="35882" name="Line 12"/>
              <p:cNvSpPr>
                <a:spLocks noChangeShapeType="1"/>
              </p:cNvSpPr>
              <p:nvPr/>
            </p:nvSpPr>
            <p:spPr bwMode="auto">
              <a:xfrm>
                <a:off x="3456" y="2640"/>
                <a:ext cx="0" cy="864"/>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83" name="Line 13"/>
              <p:cNvSpPr>
                <a:spLocks noChangeShapeType="1"/>
              </p:cNvSpPr>
              <p:nvPr/>
            </p:nvSpPr>
            <p:spPr bwMode="auto">
              <a:xfrm>
                <a:off x="1008" y="2640"/>
                <a:ext cx="2448"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
        <p:nvSpPr>
          <p:cNvPr id="657422" name="Text Box 14"/>
          <p:cNvSpPr txBox="1">
            <a:spLocks noChangeArrowheads="1"/>
          </p:cNvSpPr>
          <p:nvPr/>
        </p:nvSpPr>
        <p:spPr bwMode="auto">
          <a:xfrm>
            <a:off x="1530350" y="1654175"/>
            <a:ext cx="503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Labor used in </a:t>
            </a:r>
            <a:r>
              <a:rPr lang="en-US" b="1"/>
              <a:t>________________</a:t>
            </a:r>
            <a:r>
              <a:rPr lang="en-US" sz="1800" b="1">
                <a:latin typeface="Arial" charset="0"/>
              </a:rPr>
              <a:t> production</a:t>
            </a:r>
          </a:p>
        </p:txBody>
      </p:sp>
      <p:sp>
        <p:nvSpPr>
          <p:cNvPr id="657423" name="Text Box 15"/>
          <p:cNvSpPr txBox="1">
            <a:spLocks noChangeArrowheads="1"/>
          </p:cNvSpPr>
          <p:nvPr/>
        </p:nvSpPr>
        <p:spPr bwMode="auto">
          <a:xfrm>
            <a:off x="1600200" y="5791200"/>
            <a:ext cx="503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Labor used in</a:t>
            </a:r>
            <a:r>
              <a:rPr lang="en-US" sz="1800">
                <a:latin typeface="Arial" charset="0"/>
              </a:rPr>
              <a:t> ________________ </a:t>
            </a:r>
            <a:r>
              <a:rPr lang="en-US" sz="1800" b="1">
                <a:latin typeface="Arial" charset="0"/>
              </a:rPr>
              <a:t>production</a:t>
            </a:r>
          </a:p>
        </p:txBody>
      </p:sp>
      <p:grpSp>
        <p:nvGrpSpPr>
          <p:cNvPr id="6" name="Group 16"/>
          <p:cNvGrpSpPr>
            <a:grpSpLocks/>
          </p:cNvGrpSpPr>
          <p:nvPr/>
        </p:nvGrpSpPr>
        <p:grpSpPr bwMode="auto">
          <a:xfrm>
            <a:off x="1600200" y="2208213"/>
            <a:ext cx="6108700" cy="3506787"/>
            <a:chOff x="1008" y="1391"/>
            <a:chExt cx="3848" cy="2209"/>
          </a:xfrm>
        </p:grpSpPr>
        <p:sp>
          <p:nvSpPr>
            <p:cNvPr id="35876" name="Text Box 17"/>
            <p:cNvSpPr txBox="1">
              <a:spLocks noChangeArrowheads="1"/>
            </p:cNvSpPr>
            <p:nvPr/>
          </p:nvSpPr>
          <p:spPr bwMode="auto">
            <a:xfrm>
              <a:off x="4575" y="1391"/>
              <a:ext cx="2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O</a:t>
              </a:r>
              <a:r>
                <a:rPr lang="en-US" sz="1800" b="1" i="1" baseline="-25000">
                  <a:latin typeface="Arial" charset="0"/>
                </a:rPr>
                <a:t>_</a:t>
              </a:r>
              <a:endParaRPr lang="en-US" sz="1800" b="1" i="1">
                <a:latin typeface="Arial" charset="0"/>
              </a:endParaRPr>
            </a:p>
          </p:txBody>
        </p:sp>
        <p:sp>
          <p:nvSpPr>
            <p:cNvPr id="35877" name="Line 18"/>
            <p:cNvSpPr>
              <a:spLocks noChangeShapeType="1"/>
            </p:cNvSpPr>
            <p:nvPr/>
          </p:nvSpPr>
          <p:spPr bwMode="auto">
            <a:xfrm>
              <a:off x="1008" y="1632"/>
              <a:ext cx="3648"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78" name="Line 19"/>
            <p:cNvSpPr>
              <a:spLocks noChangeShapeType="1"/>
            </p:cNvSpPr>
            <p:nvPr/>
          </p:nvSpPr>
          <p:spPr bwMode="auto">
            <a:xfrm>
              <a:off x="4656" y="1632"/>
              <a:ext cx="0" cy="196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7" name="Group 20"/>
          <p:cNvGrpSpPr>
            <a:grpSpLocks/>
          </p:cNvGrpSpPr>
          <p:nvPr/>
        </p:nvGrpSpPr>
        <p:grpSpPr bwMode="auto">
          <a:xfrm>
            <a:off x="5759450" y="2071688"/>
            <a:ext cx="1327150" cy="366712"/>
            <a:chOff x="1824" y="3695"/>
            <a:chExt cx="836" cy="158"/>
          </a:xfrm>
        </p:grpSpPr>
        <p:sp>
          <p:nvSpPr>
            <p:cNvPr id="35874" name="Line 21"/>
            <p:cNvSpPr>
              <a:spLocks noChangeShapeType="1"/>
            </p:cNvSpPr>
            <p:nvPr/>
          </p:nvSpPr>
          <p:spPr bwMode="auto">
            <a:xfrm flipH="1">
              <a:off x="1920" y="3696"/>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5875" name="Text Box 22"/>
            <p:cNvSpPr txBox="1">
              <a:spLocks noChangeArrowheads="1"/>
            </p:cNvSpPr>
            <p:nvPr/>
          </p:nvSpPr>
          <p:spPr bwMode="auto">
            <a:xfrm>
              <a:off x="1824" y="3695"/>
              <a:ext cx="83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grpSp>
        <p:nvGrpSpPr>
          <p:cNvPr id="8" name="Group 23"/>
          <p:cNvGrpSpPr>
            <a:grpSpLocks/>
          </p:cNvGrpSpPr>
          <p:nvPr/>
        </p:nvGrpSpPr>
        <p:grpSpPr bwMode="auto">
          <a:xfrm>
            <a:off x="3352800" y="6169025"/>
            <a:ext cx="1327150" cy="384175"/>
            <a:chOff x="3364" y="3696"/>
            <a:chExt cx="836" cy="172"/>
          </a:xfrm>
        </p:grpSpPr>
        <p:sp>
          <p:nvSpPr>
            <p:cNvPr id="35872" name="Line 24"/>
            <p:cNvSpPr>
              <a:spLocks noChangeShapeType="1"/>
            </p:cNvSpPr>
            <p:nvPr/>
          </p:nvSpPr>
          <p:spPr bwMode="auto">
            <a:xfrm>
              <a:off x="3504" y="3696"/>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5873" name="Text Box 25"/>
            <p:cNvSpPr txBox="1">
              <a:spLocks noChangeArrowheads="1"/>
            </p:cNvSpPr>
            <p:nvPr/>
          </p:nvSpPr>
          <p:spPr bwMode="auto">
            <a:xfrm>
              <a:off x="3364" y="3704"/>
              <a:ext cx="83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grpSp>
        <p:nvGrpSpPr>
          <p:cNvPr id="9" name="Group 26"/>
          <p:cNvGrpSpPr>
            <a:grpSpLocks/>
          </p:cNvGrpSpPr>
          <p:nvPr/>
        </p:nvGrpSpPr>
        <p:grpSpPr bwMode="auto">
          <a:xfrm rot="5388514" flipH="1">
            <a:off x="7750969" y="4060032"/>
            <a:ext cx="1327150" cy="366712"/>
            <a:chOff x="1883" y="3753"/>
            <a:chExt cx="836" cy="231"/>
          </a:xfrm>
        </p:grpSpPr>
        <p:sp>
          <p:nvSpPr>
            <p:cNvPr id="35870" name="Line 27"/>
            <p:cNvSpPr>
              <a:spLocks noChangeShapeType="1"/>
            </p:cNvSpPr>
            <p:nvPr/>
          </p:nvSpPr>
          <p:spPr bwMode="auto">
            <a:xfrm flipH="1">
              <a:off x="1980" y="3754"/>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5871" name="Text Box 28"/>
            <p:cNvSpPr txBox="1">
              <a:spLocks noChangeArrowheads="1"/>
            </p:cNvSpPr>
            <p:nvPr/>
          </p:nvSpPr>
          <p:spPr bwMode="auto">
            <a:xfrm>
              <a:off x="1883" y="3753"/>
              <a:ext cx="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grpSp>
        <p:nvGrpSpPr>
          <p:cNvPr id="10" name="Group 29"/>
          <p:cNvGrpSpPr>
            <a:grpSpLocks/>
          </p:cNvGrpSpPr>
          <p:nvPr/>
        </p:nvGrpSpPr>
        <p:grpSpPr bwMode="auto">
          <a:xfrm rot="-5388494">
            <a:off x="-17462" y="3794125"/>
            <a:ext cx="1327150" cy="377825"/>
            <a:chOff x="3303" y="3636"/>
            <a:chExt cx="836" cy="238"/>
          </a:xfrm>
        </p:grpSpPr>
        <p:sp>
          <p:nvSpPr>
            <p:cNvPr id="35868" name="Line 30"/>
            <p:cNvSpPr>
              <a:spLocks noChangeShapeType="1"/>
            </p:cNvSpPr>
            <p:nvPr/>
          </p:nvSpPr>
          <p:spPr bwMode="auto">
            <a:xfrm>
              <a:off x="3442" y="3636"/>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5869" name="Text Box 31"/>
            <p:cNvSpPr txBox="1">
              <a:spLocks noChangeArrowheads="1"/>
            </p:cNvSpPr>
            <p:nvPr/>
          </p:nvSpPr>
          <p:spPr bwMode="auto">
            <a:xfrm>
              <a:off x="3303" y="3643"/>
              <a:ext cx="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sp>
        <p:nvSpPr>
          <p:cNvPr id="657440" name="Text Box 32"/>
          <p:cNvSpPr txBox="1">
            <a:spLocks noChangeArrowheads="1"/>
          </p:cNvSpPr>
          <p:nvPr/>
        </p:nvSpPr>
        <p:spPr bwMode="auto">
          <a:xfrm rot="-5400000">
            <a:off x="-1034256" y="3763169"/>
            <a:ext cx="414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Capital used in ________ production</a:t>
            </a:r>
          </a:p>
        </p:txBody>
      </p:sp>
      <p:sp>
        <p:nvSpPr>
          <p:cNvPr id="657441" name="Text Box 33"/>
          <p:cNvSpPr txBox="1">
            <a:spLocks noChangeArrowheads="1"/>
          </p:cNvSpPr>
          <p:nvPr/>
        </p:nvSpPr>
        <p:spPr bwMode="auto">
          <a:xfrm rot="5400000" flipH="1">
            <a:off x="6117432" y="4245768"/>
            <a:ext cx="382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Capital used in _____  production</a:t>
            </a:r>
          </a:p>
        </p:txBody>
      </p:sp>
      <p:grpSp>
        <p:nvGrpSpPr>
          <p:cNvPr id="11" name="Group 34"/>
          <p:cNvGrpSpPr>
            <a:grpSpLocks/>
          </p:cNvGrpSpPr>
          <p:nvPr/>
        </p:nvGrpSpPr>
        <p:grpSpPr bwMode="auto">
          <a:xfrm>
            <a:off x="5187950" y="3975100"/>
            <a:ext cx="354013" cy="433388"/>
            <a:chOff x="3268" y="2504"/>
            <a:chExt cx="223" cy="273"/>
          </a:xfrm>
        </p:grpSpPr>
        <p:sp>
          <p:nvSpPr>
            <p:cNvPr id="35866" name="Oval 35"/>
            <p:cNvSpPr>
              <a:spLocks noChangeArrowheads="1"/>
            </p:cNvSpPr>
            <p:nvPr/>
          </p:nvSpPr>
          <p:spPr bwMode="auto">
            <a:xfrm>
              <a:off x="3445" y="2731"/>
              <a:ext cx="46" cy="46"/>
            </a:xfrm>
            <a:prstGeom prst="ellipse">
              <a:avLst/>
            </a:prstGeom>
            <a:solidFill>
              <a:srgbClr val="333399"/>
            </a:solidFill>
            <a:ln w="12700">
              <a:solidFill>
                <a:srgbClr val="333399"/>
              </a:solidFill>
              <a:round/>
              <a:headEnd type="none" w="sm" len="sm"/>
              <a:tailEnd type="none" w="sm" len="sm"/>
            </a:ln>
          </p:spPr>
          <p:txBody>
            <a:bodyPr wrap="none" anchor="ctr"/>
            <a:lstStyle/>
            <a:p>
              <a:endParaRPr lang="en-US"/>
            </a:p>
          </p:txBody>
        </p:sp>
        <p:sp>
          <p:nvSpPr>
            <p:cNvPr id="35867" name="Text Box 36"/>
            <p:cNvSpPr txBox="1">
              <a:spLocks noChangeArrowheads="1"/>
            </p:cNvSpPr>
            <p:nvPr/>
          </p:nvSpPr>
          <p:spPr bwMode="auto">
            <a:xfrm>
              <a:off x="3268" y="250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1</a:t>
              </a:r>
            </a:p>
          </p:txBody>
        </p:sp>
      </p:grpSp>
      <p:grpSp>
        <p:nvGrpSpPr>
          <p:cNvPr id="12" name="Group 37"/>
          <p:cNvGrpSpPr>
            <a:grpSpLocks/>
          </p:cNvGrpSpPr>
          <p:nvPr/>
        </p:nvGrpSpPr>
        <p:grpSpPr bwMode="auto">
          <a:xfrm>
            <a:off x="4800600" y="2590800"/>
            <a:ext cx="2590800" cy="2574925"/>
            <a:chOff x="3024" y="1632"/>
            <a:chExt cx="1632" cy="1622"/>
          </a:xfrm>
        </p:grpSpPr>
        <p:sp>
          <p:nvSpPr>
            <p:cNvPr id="35864" name="Line 38"/>
            <p:cNvSpPr>
              <a:spLocks noChangeShapeType="1"/>
            </p:cNvSpPr>
            <p:nvPr/>
          </p:nvSpPr>
          <p:spPr bwMode="auto">
            <a:xfrm flipH="1">
              <a:off x="3168" y="1632"/>
              <a:ext cx="1488" cy="1392"/>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65" name="Text Box 39"/>
            <p:cNvSpPr txBox="1">
              <a:spLocks noChangeArrowheads="1"/>
            </p:cNvSpPr>
            <p:nvPr/>
          </p:nvSpPr>
          <p:spPr bwMode="auto">
            <a:xfrm>
              <a:off x="3024" y="302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333399"/>
                  </a:solidFill>
                  <a:latin typeface="Arial" charset="0"/>
                </a:rPr>
                <a:t>__</a:t>
              </a:r>
            </a:p>
          </p:txBody>
        </p:sp>
      </p:grpSp>
      <p:grpSp>
        <p:nvGrpSpPr>
          <p:cNvPr id="13" name="Group 40"/>
          <p:cNvGrpSpPr>
            <a:grpSpLocks/>
          </p:cNvGrpSpPr>
          <p:nvPr/>
        </p:nvGrpSpPr>
        <p:grpSpPr bwMode="auto">
          <a:xfrm>
            <a:off x="1600200" y="3884613"/>
            <a:ext cx="5080000" cy="1830387"/>
            <a:chOff x="1008" y="2447"/>
            <a:chExt cx="3200" cy="1153"/>
          </a:xfrm>
        </p:grpSpPr>
        <p:sp>
          <p:nvSpPr>
            <p:cNvPr id="35862" name="Line 41"/>
            <p:cNvSpPr>
              <a:spLocks noChangeShapeType="1"/>
            </p:cNvSpPr>
            <p:nvPr/>
          </p:nvSpPr>
          <p:spPr bwMode="auto">
            <a:xfrm flipV="1">
              <a:off x="1008" y="2592"/>
              <a:ext cx="2880" cy="1008"/>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63" name="Text Box 42"/>
            <p:cNvSpPr txBox="1">
              <a:spLocks noChangeArrowheads="1"/>
            </p:cNvSpPr>
            <p:nvPr/>
          </p:nvSpPr>
          <p:spPr bwMode="auto">
            <a:xfrm>
              <a:off x="3932" y="2447"/>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333399"/>
                  </a:solidFill>
                  <a:latin typeface="Arial" charset="0"/>
                </a:rPr>
                <a:t>__</a:t>
              </a:r>
            </a:p>
          </p:txBody>
        </p:sp>
      </p:grpSp>
      <p:grpSp>
        <p:nvGrpSpPr>
          <p:cNvPr id="14" name="Group 43"/>
          <p:cNvGrpSpPr>
            <a:grpSpLocks/>
          </p:cNvGrpSpPr>
          <p:nvPr/>
        </p:nvGrpSpPr>
        <p:grpSpPr bwMode="auto">
          <a:xfrm>
            <a:off x="1225550" y="2590800"/>
            <a:ext cx="6165850" cy="3413125"/>
            <a:chOff x="772" y="1632"/>
            <a:chExt cx="3884" cy="2150"/>
          </a:xfrm>
        </p:grpSpPr>
        <p:sp>
          <p:nvSpPr>
            <p:cNvPr id="35858" name="Text Box 44"/>
            <p:cNvSpPr txBox="1">
              <a:spLocks noChangeArrowheads="1"/>
            </p:cNvSpPr>
            <p:nvPr/>
          </p:nvSpPr>
          <p:spPr bwMode="auto">
            <a:xfrm>
              <a:off x="772" y="3551"/>
              <a:ext cx="2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O</a:t>
              </a:r>
              <a:r>
                <a:rPr lang="en-US" sz="1800" b="1" i="1" baseline="-25000">
                  <a:latin typeface="Arial" charset="0"/>
                </a:rPr>
                <a:t>_</a:t>
              </a:r>
              <a:endParaRPr lang="en-US" sz="1800" b="1" i="1">
                <a:latin typeface="Arial" charset="0"/>
              </a:endParaRPr>
            </a:p>
          </p:txBody>
        </p:sp>
        <p:grpSp>
          <p:nvGrpSpPr>
            <p:cNvPr id="35859" name="Group 45"/>
            <p:cNvGrpSpPr>
              <a:grpSpLocks/>
            </p:cNvGrpSpPr>
            <p:nvPr/>
          </p:nvGrpSpPr>
          <p:grpSpPr bwMode="auto">
            <a:xfrm>
              <a:off x="1008" y="1632"/>
              <a:ext cx="3648" cy="1968"/>
              <a:chOff x="1008" y="1536"/>
              <a:chExt cx="3648" cy="1968"/>
            </a:xfrm>
          </p:grpSpPr>
          <p:sp>
            <p:nvSpPr>
              <p:cNvPr id="35860" name="Line 46"/>
              <p:cNvSpPr>
                <a:spLocks noChangeShapeType="1"/>
              </p:cNvSpPr>
              <p:nvPr/>
            </p:nvSpPr>
            <p:spPr bwMode="auto">
              <a:xfrm>
                <a:off x="1008" y="1536"/>
                <a:ext cx="0" cy="196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861" name="Line 47"/>
              <p:cNvSpPr>
                <a:spLocks noChangeShapeType="1"/>
              </p:cNvSpPr>
              <p:nvPr/>
            </p:nvSpPr>
            <p:spPr bwMode="auto">
              <a:xfrm>
                <a:off x="1008" y="3504"/>
                <a:ext cx="3648"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
        <p:nvSpPr>
          <p:cNvPr id="35857" name="Rectangle 48"/>
          <p:cNvSpPr>
            <a:spLocks noGrp="1" noChangeArrowheads="1"/>
          </p:cNvSpPr>
          <p:nvPr>
            <p:ph type="title"/>
          </p:nvPr>
        </p:nvSpPr>
        <p:spPr>
          <a:xfrm>
            <a:off x="304800" y="228600"/>
            <a:ext cx="7772400" cy="838200"/>
          </a:xfrm>
          <a:noFill/>
        </p:spPr>
        <p:txBody>
          <a:bodyPr/>
          <a:lstStyle/>
          <a:p>
            <a:r>
              <a:rPr lang="en-US" sz="4000" smtClean="0"/>
              <a:t>Which is the K-intensive industry?</a:t>
            </a:r>
          </a:p>
        </p:txBody>
      </p:sp>
      <p:sp>
        <p:nvSpPr>
          <p:cNvPr id="3" name="Slide Number Placeholder 2"/>
          <p:cNvSpPr>
            <a:spLocks noGrp="1"/>
          </p:cNvSpPr>
          <p:nvPr>
            <p:ph type="sldNum" sz="quarter" idx="12"/>
          </p:nvPr>
        </p:nvSpPr>
        <p:spPr/>
        <p:txBody>
          <a:bodyPr/>
          <a:lstStyle/>
          <a:p>
            <a:fld id="{F00609C9-ADF1-4F73-A8D6-3529F5489E0C}" type="slidenum">
              <a:rPr lang="en-US" smtClean="0"/>
              <a:t>29</a:t>
            </a:fld>
            <a:endParaRPr lang="en-US"/>
          </a:p>
        </p:txBody>
      </p:sp>
    </p:spTree>
    <p:extLst>
      <p:ext uri="{BB962C8B-B14F-4D97-AF65-F5344CB8AC3E}">
        <p14:creationId xmlns:p14="http://schemas.microsoft.com/office/powerpoint/2010/main" val="1849664448"/>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7440"/>
                                        </p:tgtEl>
                                        <p:attrNameLst>
                                          <p:attrName>style.visibility</p:attrName>
                                        </p:attrNameLst>
                                      </p:cBhvr>
                                      <p:to>
                                        <p:strVal val="visible"/>
                                      </p:to>
                                    </p:set>
                                    <p:animEffect transition="in" filter="dissolve">
                                      <p:cBhvr>
                                        <p:cTn id="12" dur="500"/>
                                        <p:tgtEl>
                                          <p:spTgt spid="6574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7423"/>
                                        </p:tgtEl>
                                        <p:attrNameLst>
                                          <p:attrName>style.visibility</p:attrName>
                                        </p:attrNameLst>
                                      </p:cBhvr>
                                      <p:to>
                                        <p:strVal val="visible"/>
                                      </p:to>
                                    </p:set>
                                    <p:animEffect transition="in" filter="dissolve">
                                      <p:cBhvr>
                                        <p:cTn id="22" dur="500"/>
                                        <p:tgtEl>
                                          <p:spTgt spid="6574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ppt_h/2"/>
                                          </p:val>
                                        </p:tav>
                                        <p:tav tm="100000">
                                          <p:val>
                                            <p:strVal val="#ppt_y"/>
                                          </p:val>
                                        </p:tav>
                                      </p:tavLst>
                                    </p:anim>
                                    <p:anim calcmode="lin" valueType="num">
                                      <p:cBhvr>
                                        <p:cTn id="34" dur="500" fill="hold"/>
                                        <p:tgtEl>
                                          <p:spTgt spid="6"/>
                                        </p:tgtEl>
                                        <p:attrNameLst>
                                          <p:attrName>ppt_w</p:attrName>
                                        </p:attrNameLst>
                                      </p:cBhvr>
                                      <p:tavLst>
                                        <p:tav tm="0">
                                          <p:val>
                                            <p:strVal val="#ppt_w"/>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57441"/>
                                        </p:tgtEl>
                                        <p:attrNameLst>
                                          <p:attrName>style.visibility</p:attrName>
                                        </p:attrNameLst>
                                      </p:cBhvr>
                                      <p:to>
                                        <p:strVal val="visible"/>
                                      </p:to>
                                    </p:set>
                                    <p:animEffect transition="in" filter="dissolve">
                                      <p:cBhvr>
                                        <p:cTn id="40" dur="500"/>
                                        <p:tgtEl>
                                          <p:spTgt spid="6574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57422"/>
                                        </p:tgtEl>
                                        <p:attrNameLst>
                                          <p:attrName>style.visibility</p:attrName>
                                        </p:attrNameLst>
                                      </p:cBhvr>
                                      <p:to>
                                        <p:strVal val="visible"/>
                                      </p:to>
                                    </p:set>
                                    <p:animEffect transition="in" filter="dissolve">
                                      <p:cBhvr>
                                        <p:cTn id="50" dur="500"/>
                                        <p:tgtEl>
                                          <p:spTgt spid="6574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2"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right)">
                                      <p:cBhvr>
                                        <p:cTn id="65" dur="500"/>
                                        <p:tgtEl>
                                          <p:spTgt spid="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ssolve">
                                      <p:cBhvr>
                                        <p:cTn id="70" dur="500"/>
                                        <p:tgtEl>
                                          <p:spTgt spid="1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22" grpId="0" autoUpdateAnimBg="0"/>
      <p:bldP spid="657423" grpId="0" autoUpdateAnimBg="0"/>
      <p:bldP spid="657440" grpId="0" autoUpdateAnimBg="0"/>
      <p:bldP spid="65744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5562600" cy="1143000"/>
          </a:xfrm>
          <a:noFill/>
        </p:spPr>
        <p:txBody>
          <a:bodyPr/>
          <a:lstStyle/>
          <a:p>
            <a:r>
              <a:rPr lang="en-US" smtClean="0"/>
              <a:t>Ricardian Model</a:t>
            </a:r>
          </a:p>
        </p:txBody>
      </p:sp>
      <p:sp>
        <p:nvSpPr>
          <p:cNvPr id="66563" name="Rectangle 3"/>
          <p:cNvSpPr>
            <a:spLocks noGrp="1" noChangeArrowheads="1"/>
          </p:cNvSpPr>
          <p:nvPr>
            <p:ph type="body" sz="half" idx="1"/>
          </p:nvPr>
        </p:nvSpPr>
        <p:spPr>
          <a:xfrm>
            <a:off x="0" y="1905000"/>
            <a:ext cx="4419600" cy="4191000"/>
          </a:xfrm>
          <a:noFill/>
        </p:spPr>
        <p:txBody>
          <a:bodyPr/>
          <a:lstStyle/>
          <a:p>
            <a:pPr>
              <a:spcBef>
                <a:spcPct val="35000"/>
              </a:spcBef>
            </a:pPr>
            <a:r>
              <a:rPr lang="en-US" smtClean="0"/>
              <a:t>Strengths</a:t>
            </a:r>
          </a:p>
          <a:p>
            <a:pPr lvl="1">
              <a:spcBef>
                <a:spcPct val="35000"/>
              </a:spcBef>
            </a:pPr>
            <a:r>
              <a:rPr lang="en-US" smtClean="0"/>
              <a:t>Trade is mutually beneficial</a:t>
            </a:r>
          </a:p>
          <a:p>
            <a:pPr lvl="1">
              <a:spcBef>
                <a:spcPct val="35000"/>
              </a:spcBef>
            </a:pPr>
            <a:r>
              <a:rPr lang="en-US" smtClean="0"/>
              <a:t>High &amp; low wage countries may trade</a:t>
            </a:r>
          </a:p>
          <a:p>
            <a:pPr lvl="1">
              <a:spcBef>
                <a:spcPct val="35000"/>
              </a:spcBef>
            </a:pPr>
            <a:r>
              <a:rPr lang="en-US" smtClean="0"/>
              <a:t>Explains some of the trade patterns we observe</a:t>
            </a:r>
          </a:p>
          <a:p>
            <a:pPr>
              <a:buFontTx/>
              <a:buNone/>
            </a:pPr>
            <a:endParaRPr lang="en-US" sz="2800" smtClean="0"/>
          </a:p>
        </p:txBody>
      </p:sp>
      <p:pic>
        <p:nvPicPr>
          <p:cNvPr id="66564" name="Picture 6" descr="ric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204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1028"/>
          <p:cNvSpPr>
            <a:spLocks noChangeArrowheads="1"/>
          </p:cNvSpPr>
          <p:nvPr/>
        </p:nvSpPr>
        <p:spPr bwMode="auto">
          <a:xfrm>
            <a:off x="4724400" y="2438400"/>
            <a:ext cx="4152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eaLnBrk="0" hangingPunct="0"/>
            <a:r>
              <a:rPr lang="en-US" sz="2400" b="1"/>
              <a:t>David Ricardo</a:t>
            </a:r>
            <a:r>
              <a:rPr lang="en-US"/>
              <a:t> </a:t>
            </a:r>
          </a:p>
          <a:p>
            <a:pPr algn="ctr" eaLnBrk="0" hangingPunct="0"/>
            <a:r>
              <a:rPr lang="en-US"/>
              <a:t>April 18, 1772 — September 11, 1823 </a:t>
            </a:r>
          </a:p>
        </p:txBody>
      </p:sp>
      <p:sp>
        <p:nvSpPr>
          <p:cNvPr id="6" name="Rectangle 5"/>
          <p:cNvSpPr/>
          <p:nvPr/>
        </p:nvSpPr>
        <p:spPr>
          <a:xfrm>
            <a:off x="4572000" y="3352800"/>
            <a:ext cx="4572000" cy="2979738"/>
          </a:xfrm>
          <a:prstGeom prst="rect">
            <a:avLst/>
          </a:prstGeom>
        </p:spPr>
        <p:txBody>
          <a:bodyPr>
            <a:spAutoFit/>
          </a:bodyPr>
          <a:lstStyle/>
          <a:p>
            <a:pPr>
              <a:spcBef>
                <a:spcPct val="35000"/>
              </a:spcBef>
              <a:buFont typeface="Arial" pitchFamily="34" charset="0"/>
              <a:buChar char="•"/>
              <a:defRPr/>
            </a:pPr>
            <a:r>
              <a:rPr lang="en-US" sz="2800" dirty="0"/>
              <a:t>Weaknesses</a:t>
            </a:r>
          </a:p>
          <a:p>
            <a:pPr marL="742950" lvl="1" indent="-285750" eaLnBrk="0" hangingPunct="0">
              <a:spcBef>
                <a:spcPct val="35000"/>
              </a:spcBef>
              <a:buSzPct val="100000"/>
              <a:buFont typeface="Arial" pitchFamily="34" charset="0"/>
              <a:buChar char="–"/>
              <a:defRPr/>
            </a:pPr>
            <a:r>
              <a:rPr lang="en-US" sz="2800" dirty="0">
                <a:latin typeface="+mn-lt"/>
              </a:rPr>
              <a:t>Why does so much trade occur among developed countries?</a:t>
            </a:r>
          </a:p>
          <a:p>
            <a:pPr marL="742950" lvl="1" indent="-285750" eaLnBrk="0" hangingPunct="0">
              <a:spcBef>
                <a:spcPct val="35000"/>
              </a:spcBef>
              <a:buSzPct val="100000"/>
              <a:buFont typeface="Arial" pitchFamily="34" charset="0"/>
              <a:buChar char="–"/>
              <a:defRPr/>
            </a:pPr>
            <a:r>
              <a:rPr lang="en-US" sz="2800" dirty="0">
                <a:latin typeface="+mn-lt"/>
              </a:rPr>
              <a:t>Why does technology differ across countries?</a:t>
            </a:r>
          </a:p>
        </p:txBody>
      </p:sp>
      <p:sp>
        <p:nvSpPr>
          <p:cNvPr id="2" name="Slide Number Placeholder 1"/>
          <p:cNvSpPr>
            <a:spLocks noGrp="1"/>
          </p:cNvSpPr>
          <p:nvPr>
            <p:ph type="sldNum" sz="quarter" idx="12"/>
          </p:nvPr>
        </p:nvSpPr>
        <p:spPr/>
        <p:txBody>
          <a:bodyPr/>
          <a:lstStyle/>
          <a:p>
            <a:pPr>
              <a:defRPr/>
            </a:pPr>
            <a:fld id="{C1E143C3-1981-4EC0-A86F-A2154A9802F8}" type="slidenum">
              <a:rPr lang="en-US" smtClean="0"/>
              <a:pPr>
                <a:defRPr/>
              </a:pPr>
              <a:t>3</a:t>
            </a:fld>
            <a:endParaRPr lang="en-US"/>
          </a:p>
        </p:txBody>
      </p:sp>
    </p:spTree>
    <p:extLst>
      <p:ext uri="{BB962C8B-B14F-4D97-AF65-F5344CB8AC3E}">
        <p14:creationId xmlns:p14="http://schemas.microsoft.com/office/powerpoint/2010/main" val="959103281"/>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7800" y="2133600"/>
            <a:ext cx="2611438" cy="2347913"/>
            <a:chOff x="3312" y="1344"/>
            <a:chExt cx="1645" cy="1479"/>
          </a:xfrm>
        </p:grpSpPr>
        <p:sp>
          <p:nvSpPr>
            <p:cNvPr id="36908" name="Text Box 3"/>
            <p:cNvSpPr txBox="1">
              <a:spLocks noChangeArrowheads="1"/>
            </p:cNvSpPr>
            <p:nvPr/>
          </p:nvSpPr>
          <p:spPr bwMode="auto">
            <a:xfrm>
              <a:off x="3312" y="1344"/>
              <a:ext cx="2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L</a:t>
              </a:r>
              <a:r>
                <a:rPr lang="en-US" sz="1800" b="1" i="1" baseline="-25000">
                  <a:latin typeface="Arial" charset="0"/>
                </a:rPr>
                <a:t>S</a:t>
              </a:r>
              <a:endParaRPr lang="en-US" sz="1800" b="1" i="1">
                <a:latin typeface="Arial" charset="0"/>
              </a:endParaRPr>
            </a:p>
          </p:txBody>
        </p:sp>
        <p:sp>
          <p:nvSpPr>
            <p:cNvPr id="36909" name="Text Box 4"/>
            <p:cNvSpPr txBox="1">
              <a:spLocks noChangeArrowheads="1"/>
            </p:cNvSpPr>
            <p:nvPr/>
          </p:nvSpPr>
          <p:spPr bwMode="auto">
            <a:xfrm>
              <a:off x="4673" y="2592"/>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K</a:t>
              </a:r>
              <a:r>
                <a:rPr lang="en-US" sz="1800" b="1" i="1" baseline="-25000">
                  <a:latin typeface="Arial" charset="0"/>
                </a:rPr>
                <a:t>S</a:t>
              </a:r>
              <a:endParaRPr lang="en-US" sz="1800" b="1" i="1">
                <a:latin typeface="Arial" charset="0"/>
              </a:endParaRPr>
            </a:p>
          </p:txBody>
        </p:sp>
        <p:grpSp>
          <p:nvGrpSpPr>
            <p:cNvPr id="36910" name="Group 5"/>
            <p:cNvGrpSpPr>
              <a:grpSpLocks/>
            </p:cNvGrpSpPr>
            <p:nvPr/>
          </p:nvGrpSpPr>
          <p:grpSpPr bwMode="auto">
            <a:xfrm>
              <a:off x="3473" y="1624"/>
              <a:ext cx="1200" cy="1104"/>
              <a:chOff x="3456" y="1536"/>
              <a:chExt cx="1200" cy="1104"/>
            </a:xfrm>
          </p:grpSpPr>
          <p:sp>
            <p:nvSpPr>
              <p:cNvPr id="36911" name="Line 6"/>
              <p:cNvSpPr>
                <a:spLocks noChangeShapeType="1"/>
              </p:cNvSpPr>
              <p:nvPr/>
            </p:nvSpPr>
            <p:spPr bwMode="auto">
              <a:xfrm>
                <a:off x="3456" y="2640"/>
                <a:ext cx="1200"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912" name="Line 7"/>
              <p:cNvSpPr>
                <a:spLocks noChangeShapeType="1"/>
              </p:cNvSpPr>
              <p:nvPr/>
            </p:nvSpPr>
            <p:spPr bwMode="auto">
              <a:xfrm>
                <a:off x="3456" y="1536"/>
                <a:ext cx="0" cy="1104"/>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8"/>
          <p:cNvGrpSpPr>
            <a:grpSpLocks/>
          </p:cNvGrpSpPr>
          <p:nvPr/>
        </p:nvGrpSpPr>
        <p:grpSpPr bwMode="auto">
          <a:xfrm>
            <a:off x="1174750" y="4113213"/>
            <a:ext cx="4500563" cy="1966912"/>
            <a:chOff x="740" y="2591"/>
            <a:chExt cx="2835" cy="1239"/>
          </a:xfrm>
        </p:grpSpPr>
        <p:sp>
          <p:nvSpPr>
            <p:cNvPr id="36903" name="Text Box 9"/>
            <p:cNvSpPr txBox="1">
              <a:spLocks noChangeArrowheads="1"/>
            </p:cNvSpPr>
            <p:nvPr/>
          </p:nvSpPr>
          <p:spPr bwMode="auto">
            <a:xfrm>
              <a:off x="3312" y="3599"/>
              <a:ext cx="2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L</a:t>
              </a:r>
              <a:r>
                <a:rPr lang="en-US" sz="1800" b="1" i="1" baseline="-25000">
                  <a:latin typeface="Arial" charset="0"/>
                </a:rPr>
                <a:t>T</a:t>
              </a:r>
              <a:endParaRPr lang="en-US" sz="1800" b="1" i="1">
                <a:latin typeface="Arial" charset="0"/>
              </a:endParaRPr>
            </a:p>
          </p:txBody>
        </p:sp>
        <p:sp>
          <p:nvSpPr>
            <p:cNvPr id="36904" name="Text Box 10"/>
            <p:cNvSpPr txBox="1">
              <a:spLocks noChangeArrowheads="1"/>
            </p:cNvSpPr>
            <p:nvPr/>
          </p:nvSpPr>
          <p:spPr bwMode="auto">
            <a:xfrm>
              <a:off x="740" y="2591"/>
              <a:ext cx="2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K</a:t>
              </a:r>
              <a:r>
                <a:rPr lang="en-US" sz="1800" b="1" i="1" baseline="-25000">
                  <a:latin typeface="Arial" charset="0"/>
                </a:rPr>
                <a:t>T</a:t>
              </a:r>
              <a:endParaRPr lang="en-US" sz="1800" b="1" i="1">
                <a:latin typeface="Arial" charset="0"/>
              </a:endParaRPr>
            </a:p>
          </p:txBody>
        </p:sp>
        <p:grpSp>
          <p:nvGrpSpPr>
            <p:cNvPr id="36905" name="Group 11"/>
            <p:cNvGrpSpPr>
              <a:grpSpLocks/>
            </p:cNvGrpSpPr>
            <p:nvPr/>
          </p:nvGrpSpPr>
          <p:grpSpPr bwMode="auto">
            <a:xfrm>
              <a:off x="1008" y="2736"/>
              <a:ext cx="2448" cy="864"/>
              <a:chOff x="1008" y="2640"/>
              <a:chExt cx="2448" cy="864"/>
            </a:xfrm>
          </p:grpSpPr>
          <p:sp>
            <p:nvSpPr>
              <p:cNvPr id="36906" name="Line 12"/>
              <p:cNvSpPr>
                <a:spLocks noChangeShapeType="1"/>
              </p:cNvSpPr>
              <p:nvPr/>
            </p:nvSpPr>
            <p:spPr bwMode="auto">
              <a:xfrm>
                <a:off x="3456" y="2640"/>
                <a:ext cx="0" cy="864"/>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907" name="Line 13"/>
              <p:cNvSpPr>
                <a:spLocks noChangeShapeType="1"/>
              </p:cNvSpPr>
              <p:nvPr/>
            </p:nvSpPr>
            <p:spPr bwMode="auto">
              <a:xfrm>
                <a:off x="1008" y="2640"/>
                <a:ext cx="2448"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
        <p:nvSpPr>
          <p:cNvPr id="649230" name="Text Box 14"/>
          <p:cNvSpPr txBox="1">
            <a:spLocks noChangeArrowheads="1"/>
          </p:cNvSpPr>
          <p:nvPr/>
        </p:nvSpPr>
        <p:spPr bwMode="auto">
          <a:xfrm>
            <a:off x="1530350" y="1676400"/>
            <a:ext cx="395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Labor used in Soybean production</a:t>
            </a:r>
          </a:p>
        </p:txBody>
      </p:sp>
      <p:sp>
        <p:nvSpPr>
          <p:cNvPr id="649231" name="Text Box 15"/>
          <p:cNvSpPr txBox="1">
            <a:spLocks noChangeArrowheads="1"/>
          </p:cNvSpPr>
          <p:nvPr/>
        </p:nvSpPr>
        <p:spPr bwMode="auto">
          <a:xfrm>
            <a:off x="1600200" y="5791200"/>
            <a:ext cx="372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Labor used in Textile production</a:t>
            </a:r>
          </a:p>
        </p:txBody>
      </p:sp>
      <p:grpSp>
        <p:nvGrpSpPr>
          <p:cNvPr id="6" name="Group 16"/>
          <p:cNvGrpSpPr>
            <a:grpSpLocks/>
          </p:cNvGrpSpPr>
          <p:nvPr/>
        </p:nvGrpSpPr>
        <p:grpSpPr bwMode="auto">
          <a:xfrm>
            <a:off x="1600200" y="2208213"/>
            <a:ext cx="6126163" cy="3506787"/>
            <a:chOff x="1008" y="1391"/>
            <a:chExt cx="3859" cy="2209"/>
          </a:xfrm>
        </p:grpSpPr>
        <p:sp>
          <p:nvSpPr>
            <p:cNvPr id="36900" name="Text Box 17"/>
            <p:cNvSpPr txBox="1">
              <a:spLocks noChangeArrowheads="1"/>
            </p:cNvSpPr>
            <p:nvPr/>
          </p:nvSpPr>
          <p:spPr bwMode="auto">
            <a:xfrm>
              <a:off x="4575" y="1391"/>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O</a:t>
              </a:r>
              <a:r>
                <a:rPr lang="en-US" sz="1800" b="1" i="1" baseline="-25000">
                  <a:latin typeface="Arial" charset="0"/>
                </a:rPr>
                <a:t>S</a:t>
              </a:r>
              <a:endParaRPr lang="en-US" sz="1800" b="1" i="1">
                <a:latin typeface="Arial" charset="0"/>
              </a:endParaRPr>
            </a:p>
          </p:txBody>
        </p:sp>
        <p:sp>
          <p:nvSpPr>
            <p:cNvPr id="36901" name="Line 18"/>
            <p:cNvSpPr>
              <a:spLocks noChangeShapeType="1"/>
            </p:cNvSpPr>
            <p:nvPr/>
          </p:nvSpPr>
          <p:spPr bwMode="auto">
            <a:xfrm>
              <a:off x="1008" y="1632"/>
              <a:ext cx="3648"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902" name="Line 19"/>
            <p:cNvSpPr>
              <a:spLocks noChangeShapeType="1"/>
            </p:cNvSpPr>
            <p:nvPr/>
          </p:nvSpPr>
          <p:spPr bwMode="auto">
            <a:xfrm>
              <a:off x="4656" y="1632"/>
              <a:ext cx="0" cy="196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7" name="Group 20"/>
          <p:cNvGrpSpPr>
            <a:grpSpLocks/>
          </p:cNvGrpSpPr>
          <p:nvPr/>
        </p:nvGrpSpPr>
        <p:grpSpPr bwMode="auto">
          <a:xfrm>
            <a:off x="5759450" y="2071688"/>
            <a:ext cx="1327150" cy="366712"/>
            <a:chOff x="1824" y="3695"/>
            <a:chExt cx="836" cy="158"/>
          </a:xfrm>
        </p:grpSpPr>
        <p:sp>
          <p:nvSpPr>
            <p:cNvPr id="36898" name="Line 21"/>
            <p:cNvSpPr>
              <a:spLocks noChangeShapeType="1"/>
            </p:cNvSpPr>
            <p:nvPr/>
          </p:nvSpPr>
          <p:spPr bwMode="auto">
            <a:xfrm flipH="1">
              <a:off x="1920" y="3696"/>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6899" name="Text Box 22"/>
            <p:cNvSpPr txBox="1">
              <a:spLocks noChangeArrowheads="1"/>
            </p:cNvSpPr>
            <p:nvPr/>
          </p:nvSpPr>
          <p:spPr bwMode="auto">
            <a:xfrm>
              <a:off x="1824" y="3695"/>
              <a:ext cx="83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grpSp>
        <p:nvGrpSpPr>
          <p:cNvPr id="8" name="Group 23"/>
          <p:cNvGrpSpPr>
            <a:grpSpLocks/>
          </p:cNvGrpSpPr>
          <p:nvPr/>
        </p:nvGrpSpPr>
        <p:grpSpPr bwMode="auto">
          <a:xfrm>
            <a:off x="3352800" y="6169025"/>
            <a:ext cx="1327150" cy="384175"/>
            <a:chOff x="3364" y="3696"/>
            <a:chExt cx="836" cy="172"/>
          </a:xfrm>
        </p:grpSpPr>
        <p:sp>
          <p:nvSpPr>
            <p:cNvPr id="36896" name="Line 24"/>
            <p:cNvSpPr>
              <a:spLocks noChangeShapeType="1"/>
            </p:cNvSpPr>
            <p:nvPr/>
          </p:nvSpPr>
          <p:spPr bwMode="auto">
            <a:xfrm>
              <a:off x="3504" y="3696"/>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6897" name="Text Box 25"/>
            <p:cNvSpPr txBox="1">
              <a:spLocks noChangeArrowheads="1"/>
            </p:cNvSpPr>
            <p:nvPr/>
          </p:nvSpPr>
          <p:spPr bwMode="auto">
            <a:xfrm>
              <a:off x="3364" y="3704"/>
              <a:ext cx="83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grpSp>
        <p:nvGrpSpPr>
          <p:cNvPr id="9" name="Group 26"/>
          <p:cNvGrpSpPr>
            <a:grpSpLocks/>
          </p:cNvGrpSpPr>
          <p:nvPr/>
        </p:nvGrpSpPr>
        <p:grpSpPr bwMode="auto">
          <a:xfrm rot="5388514" flipH="1">
            <a:off x="7750969" y="4060032"/>
            <a:ext cx="1327150" cy="366712"/>
            <a:chOff x="1883" y="3753"/>
            <a:chExt cx="836" cy="231"/>
          </a:xfrm>
        </p:grpSpPr>
        <p:sp>
          <p:nvSpPr>
            <p:cNvPr id="36894" name="Line 27"/>
            <p:cNvSpPr>
              <a:spLocks noChangeShapeType="1"/>
            </p:cNvSpPr>
            <p:nvPr/>
          </p:nvSpPr>
          <p:spPr bwMode="auto">
            <a:xfrm flipH="1">
              <a:off x="1980" y="3754"/>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6895" name="Text Box 28"/>
            <p:cNvSpPr txBox="1">
              <a:spLocks noChangeArrowheads="1"/>
            </p:cNvSpPr>
            <p:nvPr/>
          </p:nvSpPr>
          <p:spPr bwMode="auto">
            <a:xfrm>
              <a:off x="1883" y="3753"/>
              <a:ext cx="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grpSp>
        <p:nvGrpSpPr>
          <p:cNvPr id="10" name="Group 29"/>
          <p:cNvGrpSpPr>
            <a:grpSpLocks/>
          </p:cNvGrpSpPr>
          <p:nvPr/>
        </p:nvGrpSpPr>
        <p:grpSpPr bwMode="auto">
          <a:xfrm rot="-5388494">
            <a:off x="-17462" y="3794125"/>
            <a:ext cx="1327150" cy="377825"/>
            <a:chOff x="3303" y="3636"/>
            <a:chExt cx="836" cy="238"/>
          </a:xfrm>
        </p:grpSpPr>
        <p:sp>
          <p:nvSpPr>
            <p:cNvPr id="36892" name="Line 30"/>
            <p:cNvSpPr>
              <a:spLocks noChangeShapeType="1"/>
            </p:cNvSpPr>
            <p:nvPr/>
          </p:nvSpPr>
          <p:spPr bwMode="auto">
            <a:xfrm>
              <a:off x="3442" y="3636"/>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6893" name="Text Box 31"/>
            <p:cNvSpPr txBox="1">
              <a:spLocks noChangeArrowheads="1"/>
            </p:cNvSpPr>
            <p:nvPr/>
          </p:nvSpPr>
          <p:spPr bwMode="auto">
            <a:xfrm>
              <a:off x="3303" y="3643"/>
              <a:ext cx="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sp>
        <p:nvSpPr>
          <p:cNvPr id="649248" name="Text Box 32"/>
          <p:cNvSpPr txBox="1">
            <a:spLocks noChangeArrowheads="1"/>
          </p:cNvSpPr>
          <p:nvPr/>
        </p:nvSpPr>
        <p:spPr bwMode="auto">
          <a:xfrm rot="-5400000">
            <a:off x="-889793" y="3909218"/>
            <a:ext cx="385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Capital used in Textile production</a:t>
            </a:r>
          </a:p>
        </p:txBody>
      </p:sp>
      <p:sp>
        <p:nvSpPr>
          <p:cNvPr id="649249" name="Text Box 33"/>
          <p:cNvSpPr txBox="1">
            <a:spLocks noChangeArrowheads="1"/>
          </p:cNvSpPr>
          <p:nvPr/>
        </p:nvSpPr>
        <p:spPr bwMode="auto">
          <a:xfrm rot="5400000" flipH="1">
            <a:off x="6390482" y="3972718"/>
            <a:ext cx="328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Capital used in S production</a:t>
            </a:r>
          </a:p>
        </p:txBody>
      </p:sp>
      <p:grpSp>
        <p:nvGrpSpPr>
          <p:cNvPr id="11" name="Group 34"/>
          <p:cNvGrpSpPr>
            <a:grpSpLocks/>
          </p:cNvGrpSpPr>
          <p:nvPr/>
        </p:nvGrpSpPr>
        <p:grpSpPr bwMode="auto">
          <a:xfrm>
            <a:off x="5187950" y="3975100"/>
            <a:ext cx="354013" cy="433388"/>
            <a:chOff x="3268" y="2504"/>
            <a:chExt cx="223" cy="273"/>
          </a:xfrm>
        </p:grpSpPr>
        <p:sp>
          <p:nvSpPr>
            <p:cNvPr id="36890" name="Oval 35"/>
            <p:cNvSpPr>
              <a:spLocks noChangeArrowheads="1"/>
            </p:cNvSpPr>
            <p:nvPr/>
          </p:nvSpPr>
          <p:spPr bwMode="auto">
            <a:xfrm>
              <a:off x="3445" y="2731"/>
              <a:ext cx="46" cy="46"/>
            </a:xfrm>
            <a:prstGeom prst="ellipse">
              <a:avLst/>
            </a:prstGeom>
            <a:solidFill>
              <a:srgbClr val="333399"/>
            </a:solidFill>
            <a:ln w="12700">
              <a:solidFill>
                <a:srgbClr val="333399"/>
              </a:solidFill>
              <a:round/>
              <a:headEnd type="none" w="sm" len="sm"/>
              <a:tailEnd type="none" w="sm" len="sm"/>
            </a:ln>
          </p:spPr>
          <p:txBody>
            <a:bodyPr wrap="none" anchor="ctr"/>
            <a:lstStyle/>
            <a:p>
              <a:endParaRPr lang="en-US"/>
            </a:p>
          </p:txBody>
        </p:sp>
        <p:sp>
          <p:nvSpPr>
            <p:cNvPr id="36891" name="Text Box 36"/>
            <p:cNvSpPr txBox="1">
              <a:spLocks noChangeArrowheads="1"/>
            </p:cNvSpPr>
            <p:nvPr/>
          </p:nvSpPr>
          <p:spPr bwMode="auto">
            <a:xfrm>
              <a:off x="3268" y="250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1</a:t>
              </a:r>
            </a:p>
          </p:txBody>
        </p:sp>
      </p:grpSp>
      <p:grpSp>
        <p:nvGrpSpPr>
          <p:cNvPr id="12" name="Group 37"/>
          <p:cNvGrpSpPr>
            <a:grpSpLocks/>
          </p:cNvGrpSpPr>
          <p:nvPr/>
        </p:nvGrpSpPr>
        <p:grpSpPr bwMode="auto">
          <a:xfrm>
            <a:off x="4800600" y="2590800"/>
            <a:ext cx="2590800" cy="2574925"/>
            <a:chOff x="3024" y="1632"/>
            <a:chExt cx="1632" cy="1622"/>
          </a:xfrm>
        </p:grpSpPr>
        <p:sp>
          <p:nvSpPr>
            <p:cNvPr id="36888" name="Line 38"/>
            <p:cNvSpPr>
              <a:spLocks noChangeShapeType="1"/>
            </p:cNvSpPr>
            <p:nvPr/>
          </p:nvSpPr>
          <p:spPr bwMode="auto">
            <a:xfrm flipH="1">
              <a:off x="3168" y="1632"/>
              <a:ext cx="1488" cy="1392"/>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89" name="Text Box 39"/>
            <p:cNvSpPr txBox="1">
              <a:spLocks noChangeArrowheads="1"/>
            </p:cNvSpPr>
            <p:nvPr/>
          </p:nvSpPr>
          <p:spPr bwMode="auto">
            <a:xfrm>
              <a:off x="3024" y="302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333399"/>
                  </a:solidFill>
                  <a:latin typeface="Arial" charset="0"/>
                </a:rPr>
                <a:t>S</a:t>
              </a:r>
            </a:p>
          </p:txBody>
        </p:sp>
      </p:grpSp>
      <p:grpSp>
        <p:nvGrpSpPr>
          <p:cNvPr id="13" name="Group 40"/>
          <p:cNvGrpSpPr>
            <a:grpSpLocks/>
          </p:cNvGrpSpPr>
          <p:nvPr/>
        </p:nvGrpSpPr>
        <p:grpSpPr bwMode="auto">
          <a:xfrm>
            <a:off x="1600200" y="3884613"/>
            <a:ext cx="4965700" cy="1830387"/>
            <a:chOff x="1008" y="2447"/>
            <a:chExt cx="3128" cy="1153"/>
          </a:xfrm>
        </p:grpSpPr>
        <p:sp>
          <p:nvSpPr>
            <p:cNvPr id="36886" name="Line 41"/>
            <p:cNvSpPr>
              <a:spLocks noChangeShapeType="1"/>
            </p:cNvSpPr>
            <p:nvPr/>
          </p:nvSpPr>
          <p:spPr bwMode="auto">
            <a:xfrm flipV="1">
              <a:off x="1008" y="2592"/>
              <a:ext cx="2880" cy="1008"/>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87" name="Text Box 42"/>
            <p:cNvSpPr txBox="1">
              <a:spLocks noChangeArrowheads="1"/>
            </p:cNvSpPr>
            <p:nvPr/>
          </p:nvSpPr>
          <p:spPr bwMode="auto">
            <a:xfrm>
              <a:off x="3932" y="2447"/>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333399"/>
                  </a:solidFill>
                  <a:latin typeface="Arial" charset="0"/>
                </a:rPr>
                <a:t>T</a:t>
              </a:r>
            </a:p>
          </p:txBody>
        </p:sp>
      </p:grpSp>
      <p:grpSp>
        <p:nvGrpSpPr>
          <p:cNvPr id="14" name="Group 43"/>
          <p:cNvGrpSpPr>
            <a:grpSpLocks/>
          </p:cNvGrpSpPr>
          <p:nvPr/>
        </p:nvGrpSpPr>
        <p:grpSpPr bwMode="auto">
          <a:xfrm>
            <a:off x="1225550" y="2590800"/>
            <a:ext cx="6165850" cy="3413125"/>
            <a:chOff x="772" y="1632"/>
            <a:chExt cx="3884" cy="2150"/>
          </a:xfrm>
        </p:grpSpPr>
        <p:sp>
          <p:nvSpPr>
            <p:cNvPr id="36882" name="Text Box 44"/>
            <p:cNvSpPr txBox="1">
              <a:spLocks noChangeArrowheads="1"/>
            </p:cNvSpPr>
            <p:nvPr/>
          </p:nvSpPr>
          <p:spPr bwMode="auto">
            <a:xfrm>
              <a:off x="772" y="3551"/>
              <a:ext cx="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O</a:t>
              </a:r>
              <a:r>
                <a:rPr lang="en-US" sz="1800" b="1" i="1" baseline="-25000">
                  <a:latin typeface="Arial" charset="0"/>
                </a:rPr>
                <a:t>T</a:t>
              </a:r>
              <a:endParaRPr lang="en-US" sz="1800" b="1" i="1">
                <a:latin typeface="Arial" charset="0"/>
              </a:endParaRPr>
            </a:p>
          </p:txBody>
        </p:sp>
        <p:grpSp>
          <p:nvGrpSpPr>
            <p:cNvPr id="36883" name="Group 45"/>
            <p:cNvGrpSpPr>
              <a:grpSpLocks/>
            </p:cNvGrpSpPr>
            <p:nvPr/>
          </p:nvGrpSpPr>
          <p:grpSpPr bwMode="auto">
            <a:xfrm>
              <a:off x="1008" y="1632"/>
              <a:ext cx="3648" cy="1968"/>
              <a:chOff x="1008" y="1536"/>
              <a:chExt cx="3648" cy="1968"/>
            </a:xfrm>
          </p:grpSpPr>
          <p:sp>
            <p:nvSpPr>
              <p:cNvPr id="36884" name="Line 46"/>
              <p:cNvSpPr>
                <a:spLocks noChangeShapeType="1"/>
              </p:cNvSpPr>
              <p:nvPr/>
            </p:nvSpPr>
            <p:spPr bwMode="auto">
              <a:xfrm>
                <a:off x="1008" y="1536"/>
                <a:ext cx="0" cy="196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85" name="Line 47"/>
              <p:cNvSpPr>
                <a:spLocks noChangeShapeType="1"/>
              </p:cNvSpPr>
              <p:nvPr/>
            </p:nvSpPr>
            <p:spPr bwMode="auto">
              <a:xfrm>
                <a:off x="1008" y="3504"/>
                <a:ext cx="3648"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
        <p:nvSpPr>
          <p:cNvPr id="36881" name="Rectangle 48"/>
          <p:cNvSpPr>
            <a:spLocks noGrp="1" noChangeArrowheads="1"/>
          </p:cNvSpPr>
          <p:nvPr>
            <p:ph type="title"/>
          </p:nvPr>
        </p:nvSpPr>
        <p:spPr>
          <a:xfrm>
            <a:off x="304800" y="228600"/>
            <a:ext cx="7772400" cy="838200"/>
          </a:xfrm>
          <a:noFill/>
        </p:spPr>
        <p:txBody>
          <a:bodyPr/>
          <a:lstStyle/>
          <a:p>
            <a:r>
              <a:rPr lang="en-US" smtClean="0"/>
              <a:t>S is K intensive, T is L intensive</a:t>
            </a:r>
          </a:p>
        </p:txBody>
      </p:sp>
      <p:sp>
        <p:nvSpPr>
          <p:cNvPr id="3" name="Slide Number Placeholder 2"/>
          <p:cNvSpPr>
            <a:spLocks noGrp="1"/>
          </p:cNvSpPr>
          <p:nvPr>
            <p:ph type="sldNum" sz="quarter" idx="12"/>
          </p:nvPr>
        </p:nvSpPr>
        <p:spPr/>
        <p:txBody>
          <a:bodyPr/>
          <a:lstStyle/>
          <a:p>
            <a:fld id="{F00609C9-ADF1-4F73-A8D6-3529F5489E0C}" type="slidenum">
              <a:rPr lang="en-US" smtClean="0"/>
              <a:t>30</a:t>
            </a:fld>
            <a:endParaRPr lang="en-US"/>
          </a:p>
        </p:txBody>
      </p:sp>
    </p:spTree>
    <p:extLst>
      <p:ext uri="{BB962C8B-B14F-4D97-AF65-F5344CB8AC3E}">
        <p14:creationId xmlns:p14="http://schemas.microsoft.com/office/powerpoint/2010/main" val="3078746041"/>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9248"/>
                                        </p:tgtEl>
                                        <p:attrNameLst>
                                          <p:attrName>style.visibility</p:attrName>
                                        </p:attrNameLst>
                                      </p:cBhvr>
                                      <p:to>
                                        <p:strVal val="visible"/>
                                      </p:to>
                                    </p:set>
                                    <p:animEffect transition="in" filter="dissolve">
                                      <p:cBhvr>
                                        <p:cTn id="12" dur="500"/>
                                        <p:tgtEl>
                                          <p:spTgt spid="6492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9231"/>
                                        </p:tgtEl>
                                        <p:attrNameLst>
                                          <p:attrName>style.visibility</p:attrName>
                                        </p:attrNameLst>
                                      </p:cBhvr>
                                      <p:to>
                                        <p:strVal val="visible"/>
                                      </p:to>
                                    </p:set>
                                    <p:animEffect transition="in" filter="dissolve">
                                      <p:cBhvr>
                                        <p:cTn id="22" dur="500"/>
                                        <p:tgtEl>
                                          <p:spTgt spid="6492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ppt_h/2"/>
                                          </p:val>
                                        </p:tav>
                                        <p:tav tm="100000">
                                          <p:val>
                                            <p:strVal val="#ppt_y"/>
                                          </p:val>
                                        </p:tav>
                                      </p:tavLst>
                                    </p:anim>
                                    <p:anim calcmode="lin" valueType="num">
                                      <p:cBhvr>
                                        <p:cTn id="34" dur="500" fill="hold"/>
                                        <p:tgtEl>
                                          <p:spTgt spid="6"/>
                                        </p:tgtEl>
                                        <p:attrNameLst>
                                          <p:attrName>ppt_w</p:attrName>
                                        </p:attrNameLst>
                                      </p:cBhvr>
                                      <p:tavLst>
                                        <p:tav tm="0">
                                          <p:val>
                                            <p:strVal val="#ppt_w"/>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49249"/>
                                        </p:tgtEl>
                                        <p:attrNameLst>
                                          <p:attrName>style.visibility</p:attrName>
                                        </p:attrNameLst>
                                      </p:cBhvr>
                                      <p:to>
                                        <p:strVal val="visible"/>
                                      </p:to>
                                    </p:set>
                                    <p:animEffect transition="in" filter="dissolve">
                                      <p:cBhvr>
                                        <p:cTn id="40" dur="500"/>
                                        <p:tgtEl>
                                          <p:spTgt spid="6492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49230"/>
                                        </p:tgtEl>
                                        <p:attrNameLst>
                                          <p:attrName>style.visibility</p:attrName>
                                        </p:attrNameLst>
                                      </p:cBhvr>
                                      <p:to>
                                        <p:strVal val="visible"/>
                                      </p:to>
                                    </p:set>
                                    <p:animEffect transition="in" filter="dissolve">
                                      <p:cBhvr>
                                        <p:cTn id="50" dur="500"/>
                                        <p:tgtEl>
                                          <p:spTgt spid="64923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2"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right)">
                                      <p:cBhvr>
                                        <p:cTn id="65" dur="500"/>
                                        <p:tgtEl>
                                          <p:spTgt spid="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ssolve">
                                      <p:cBhvr>
                                        <p:cTn id="70" dur="500"/>
                                        <p:tgtEl>
                                          <p:spTgt spid="1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30" grpId="0" autoUpdateAnimBg="0"/>
      <p:bldP spid="649231" grpId="0" autoUpdateAnimBg="0"/>
      <p:bldP spid="649248" grpId="0" autoUpdateAnimBg="0"/>
      <p:bldP spid="64924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p:txBody>
          <a:bodyPr>
            <a:normAutofit fontScale="85000" lnSpcReduction="10000"/>
          </a:bodyPr>
          <a:lstStyle/>
          <a:p>
            <a:pPr algn="just"/>
            <a:r>
              <a:rPr lang="en-US" dirty="0" smtClean="0"/>
              <a:t>How do the outputs of the two goods change when the economy’s resources change?</a:t>
            </a:r>
          </a:p>
          <a:p>
            <a:pPr algn="just"/>
            <a:r>
              <a:rPr lang="en-US" dirty="0" smtClean="0"/>
              <a:t>Increase the amount of one factor, say K, and observe the results.</a:t>
            </a:r>
          </a:p>
          <a:p>
            <a:pPr lvl="1" algn="just"/>
            <a:r>
              <a:rPr lang="en-US" dirty="0" smtClean="0"/>
              <a:t>If world prices do not change (because the supply change is small), then W/R does not change. This ratio determines each industry’s choice of L/K, which in turn determine the real rental (MPK) and real wage (MPL). These do not change.</a:t>
            </a:r>
          </a:p>
          <a:p>
            <a:pPr lvl="1" algn="just"/>
            <a:r>
              <a:rPr lang="en-US" dirty="0" smtClean="0"/>
              <a:t>The capital-intensive industry must expand to absorb the additional capital, and it must hire some labor and still more capital from the contracting, labor-intensive industry.</a:t>
            </a:r>
          </a:p>
        </p:txBody>
      </p:sp>
      <p:sp>
        <p:nvSpPr>
          <p:cNvPr id="37891" name="Rectangle 3"/>
          <p:cNvSpPr>
            <a:spLocks noGrp="1" noChangeArrowheads="1"/>
          </p:cNvSpPr>
          <p:nvPr>
            <p:ph type="title"/>
          </p:nvPr>
        </p:nvSpPr>
        <p:spPr>
          <a:noFill/>
        </p:spPr>
        <p:txBody>
          <a:bodyPr/>
          <a:lstStyle/>
          <a:p>
            <a:r>
              <a:rPr lang="en-US" smtClean="0"/>
              <a:t>Rybczynski Theorem</a:t>
            </a:r>
          </a:p>
        </p:txBody>
      </p:sp>
      <p:sp>
        <p:nvSpPr>
          <p:cNvPr id="2" name="Slide Number Placeholder 1"/>
          <p:cNvSpPr>
            <a:spLocks noGrp="1"/>
          </p:cNvSpPr>
          <p:nvPr>
            <p:ph type="sldNum" sz="quarter" idx="12"/>
          </p:nvPr>
        </p:nvSpPr>
        <p:spPr/>
        <p:txBody>
          <a:bodyPr/>
          <a:lstStyle/>
          <a:p>
            <a:fld id="{F00609C9-ADF1-4F73-A8D6-3529F5489E0C}" type="slidenum">
              <a:rPr lang="en-US" smtClean="0"/>
              <a:pPr/>
              <a:t>31</a:t>
            </a:fld>
            <a:endParaRPr lang="en-US" dirty="0"/>
          </a:p>
        </p:txBody>
      </p:sp>
    </p:spTree>
    <p:extLst>
      <p:ext uri="{BB962C8B-B14F-4D97-AF65-F5344CB8AC3E}">
        <p14:creationId xmlns:p14="http://schemas.microsoft.com/office/powerpoint/2010/main" val="134406408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141413" y="4511675"/>
            <a:ext cx="6934200" cy="428625"/>
            <a:chOff x="672" y="2842"/>
            <a:chExt cx="4368" cy="270"/>
          </a:xfrm>
        </p:grpSpPr>
        <p:sp>
          <p:nvSpPr>
            <p:cNvPr id="38972" name="Line 21"/>
            <p:cNvSpPr>
              <a:spLocks noChangeShapeType="1"/>
            </p:cNvSpPr>
            <p:nvPr/>
          </p:nvSpPr>
          <p:spPr bwMode="auto">
            <a:xfrm>
              <a:off x="1008" y="2977"/>
              <a:ext cx="3648" cy="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73" name="Text Box 22"/>
            <p:cNvSpPr txBox="1">
              <a:spLocks noChangeArrowheads="1"/>
            </p:cNvSpPr>
            <p:nvPr/>
          </p:nvSpPr>
          <p:spPr bwMode="auto">
            <a:xfrm>
              <a:off x="4656" y="2881"/>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K</a:t>
              </a:r>
              <a:r>
                <a:rPr lang="en-US" sz="1800" b="1" baseline="30000">
                  <a:latin typeface="Arial" charset="0"/>
                </a:rPr>
                <a:t>2</a:t>
              </a:r>
              <a:r>
                <a:rPr lang="en-US" sz="1800" b="1" i="1" baseline="-25000">
                  <a:latin typeface="Arial" charset="0"/>
                </a:rPr>
                <a:t>S</a:t>
              </a:r>
              <a:endParaRPr lang="en-US" sz="1800" b="1" i="1">
                <a:latin typeface="Arial" charset="0"/>
              </a:endParaRPr>
            </a:p>
          </p:txBody>
        </p:sp>
        <p:sp>
          <p:nvSpPr>
            <p:cNvPr id="38974" name="Text Box 23"/>
            <p:cNvSpPr txBox="1">
              <a:spLocks noChangeArrowheads="1"/>
            </p:cNvSpPr>
            <p:nvPr/>
          </p:nvSpPr>
          <p:spPr bwMode="auto">
            <a:xfrm>
              <a:off x="672" y="2842"/>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K</a:t>
              </a:r>
              <a:r>
                <a:rPr lang="en-US" sz="1800" b="1" baseline="30000">
                  <a:latin typeface="Arial" charset="0"/>
                </a:rPr>
                <a:t>2</a:t>
              </a:r>
              <a:r>
                <a:rPr lang="en-US" sz="1800" b="1" i="1" baseline="-25000">
                  <a:latin typeface="Arial" charset="0"/>
                </a:rPr>
                <a:t>T</a:t>
              </a:r>
              <a:endParaRPr lang="en-US" sz="1800" b="1" i="1">
                <a:latin typeface="Arial" charset="0"/>
              </a:endParaRPr>
            </a:p>
          </p:txBody>
        </p:sp>
      </p:grpSp>
      <p:grpSp>
        <p:nvGrpSpPr>
          <p:cNvPr id="3" name="Group 2"/>
          <p:cNvGrpSpPr>
            <a:grpSpLocks/>
          </p:cNvGrpSpPr>
          <p:nvPr/>
        </p:nvGrpSpPr>
        <p:grpSpPr bwMode="auto">
          <a:xfrm>
            <a:off x="1674813" y="4205288"/>
            <a:ext cx="5200650" cy="1511300"/>
            <a:chOff x="1008" y="2649"/>
            <a:chExt cx="3276" cy="952"/>
          </a:xfrm>
        </p:grpSpPr>
        <p:sp>
          <p:nvSpPr>
            <p:cNvPr id="38970" name="Line 3"/>
            <p:cNvSpPr>
              <a:spLocks noChangeShapeType="1"/>
            </p:cNvSpPr>
            <p:nvPr/>
          </p:nvSpPr>
          <p:spPr bwMode="auto">
            <a:xfrm flipV="1">
              <a:off x="1008" y="2833"/>
              <a:ext cx="3072" cy="768"/>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71" name="Text Box 4"/>
            <p:cNvSpPr txBox="1">
              <a:spLocks noChangeArrowheads="1"/>
            </p:cNvSpPr>
            <p:nvPr/>
          </p:nvSpPr>
          <p:spPr bwMode="auto">
            <a:xfrm>
              <a:off x="4080" y="2649"/>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333399"/>
                  </a:solidFill>
                  <a:latin typeface="Arial" charset="0"/>
                </a:rPr>
                <a:t>T</a:t>
              </a:r>
            </a:p>
          </p:txBody>
        </p:sp>
      </p:grpSp>
      <p:grpSp>
        <p:nvGrpSpPr>
          <p:cNvPr id="4" name="Group 5"/>
          <p:cNvGrpSpPr>
            <a:grpSpLocks/>
          </p:cNvGrpSpPr>
          <p:nvPr/>
        </p:nvGrpSpPr>
        <p:grpSpPr bwMode="auto">
          <a:xfrm>
            <a:off x="5305425" y="2224088"/>
            <a:ext cx="528638" cy="3857625"/>
            <a:chOff x="3295" y="1401"/>
            <a:chExt cx="333" cy="2430"/>
          </a:xfrm>
        </p:grpSpPr>
        <p:sp>
          <p:nvSpPr>
            <p:cNvPr id="38967" name="Text Box 6"/>
            <p:cNvSpPr txBox="1">
              <a:spLocks noChangeArrowheads="1"/>
            </p:cNvSpPr>
            <p:nvPr/>
          </p:nvSpPr>
          <p:spPr bwMode="auto">
            <a:xfrm>
              <a:off x="3295" y="1401"/>
              <a:ext cx="3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L</a:t>
              </a:r>
              <a:r>
                <a:rPr lang="en-US" sz="1800" b="1" baseline="30000">
                  <a:latin typeface="Arial" charset="0"/>
                </a:rPr>
                <a:t>2</a:t>
              </a:r>
              <a:r>
                <a:rPr lang="en-US" sz="1800" b="1" i="1" baseline="-25000">
                  <a:latin typeface="Arial" charset="0"/>
                </a:rPr>
                <a:t>S</a:t>
              </a:r>
              <a:endParaRPr lang="en-US" sz="1800" b="1" i="1">
                <a:latin typeface="Arial" charset="0"/>
              </a:endParaRPr>
            </a:p>
          </p:txBody>
        </p:sp>
        <p:sp>
          <p:nvSpPr>
            <p:cNvPr id="38968" name="Text Box 7"/>
            <p:cNvSpPr txBox="1">
              <a:spLocks noChangeArrowheads="1"/>
            </p:cNvSpPr>
            <p:nvPr/>
          </p:nvSpPr>
          <p:spPr bwMode="auto">
            <a:xfrm>
              <a:off x="3312" y="3600"/>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L</a:t>
              </a:r>
              <a:r>
                <a:rPr lang="en-US" sz="1800" b="1" baseline="30000">
                  <a:latin typeface="Arial" charset="0"/>
                </a:rPr>
                <a:t>2</a:t>
              </a:r>
              <a:r>
                <a:rPr lang="en-US" sz="1800" b="1" i="1" baseline="-25000">
                  <a:latin typeface="Arial" charset="0"/>
                </a:rPr>
                <a:t>T</a:t>
              </a:r>
              <a:endParaRPr lang="en-US" sz="1800" b="1" i="1">
                <a:latin typeface="Arial" charset="0"/>
              </a:endParaRPr>
            </a:p>
          </p:txBody>
        </p:sp>
        <p:sp>
          <p:nvSpPr>
            <p:cNvPr id="38969" name="Line 8"/>
            <p:cNvSpPr>
              <a:spLocks noChangeShapeType="1"/>
            </p:cNvSpPr>
            <p:nvPr/>
          </p:nvSpPr>
          <p:spPr bwMode="auto">
            <a:xfrm>
              <a:off x="3456" y="1633"/>
              <a:ext cx="0" cy="1968"/>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5" name="Group 9"/>
          <p:cNvGrpSpPr>
            <a:grpSpLocks/>
          </p:cNvGrpSpPr>
          <p:nvPr/>
        </p:nvGrpSpPr>
        <p:grpSpPr bwMode="auto">
          <a:xfrm>
            <a:off x="1173163" y="4281488"/>
            <a:ext cx="6827837" cy="442912"/>
            <a:chOff x="692" y="2600"/>
            <a:chExt cx="4301" cy="279"/>
          </a:xfrm>
        </p:grpSpPr>
        <p:sp>
          <p:nvSpPr>
            <p:cNvPr id="38964" name="Text Box 10"/>
            <p:cNvSpPr txBox="1">
              <a:spLocks noChangeArrowheads="1"/>
            </p:cNvSpPr>
            <p:nvPr/>
          </p:nvSpPr>
          <p:spPr bwMode="auto">
            <a:xfrm>
              <a:off x="4656" y="2648"/>
              <a:ext cx="3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K</a:t>
              </a:r>
              <a:r>
                <a:rPr lang="en-US" sz="1800" b="1" baseline="30000">
                  <a:latin typeface="Arial" charset="0"/>
                </a:rPr>
                <a:t>1</a:t>
              </a:r>
              <a:r>
                <a:rPr lang="en-US" sz="1800" b="1" i="1" baseline="-25000">
                  <a:latin typeface="Arial" charset="0"/>
                </a:rPr>
                <a:t>S</a:t>
              </a:r>
              <a:endParaRPr lang="en-US" sz="1800" b="1" i="1">
                <a:latin typeface="Arial" charset="0"/>
              </a:endParaRPr>
            </a:p>
          </p:txBody>
        </p:sp>
        <p:sp>
          <p:nvSpPr>
            <p:cNvPr id="38965" name="Text Box 11"/>
            <p:cNvSpPr txBox="1">
              <a:spLocks noChangeArrowheads="1"/>
            </p:cNvSpPr>
            <p:nvPr/>
          </p:nvSpPr>
          <p:spPr bwMode="auto">
            <a:xfrm>
              <a:off x="692" y="2600"/>
              <a:ext cx="3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K</a:t>
              </a:r>
              <a:r>
                <a:rPr lang="en-US" sz="1800" b="1" baseline="30000">
                  <a:latin typeface="Arial" charset="0"/>
                </a:rPr>
                <a:t>1</a:t>
              </a:r>
              <a:r>
                <a:rPr lang="en-US" sz="1800" b="1" baseline="-25000">
                  <a:latin typeface="Arial" charset="0"/>
                </a:rPr>
                <a:t>T</a:t>
              </a:r>
              <a:endParaRPr lang="en-US" sz="1800" b="1">
                <a:latin typeface="Arial" charset="0"/>
              </a:endParaRPr>
            </a:p>
          </p:txBody>
        </p:sp>
        <p:sp>
          <p:nvSpPr>
            <p:cNvPr id="38966" name="Line 12"/>
            <p:cNvSpPr>
              <a:spLocks noChangeShapeType="1"/>
            </p:cNvSpPr>
            <p:nvPr/>
          </p:nvSpPr>
          <p:spPr bwMode="auto">
            <a:xfrm>
              <a:off x="1008" y="2784"/>
              <a:ext cx="3648"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6" name="Group 13"/>
          <p:cNvGrpSpPr>
            <a:grpSpLocks/>
          </p:cNvGrpSpPr>
          <p:nvPr/>
        </p:nvGrpSpPr>
        <p:grpSpPr bwMode="auto">
          <a:xfrm>
            <a:off x="5484813" y="3278188"/>
            <a:ext cx="1981200" cy="2193925"/>
            <a:chOff x="3408" y="2065"/>
            <a:chExt cx="1248" cy="1382"/>
          </a:xfrm>
        </p:grpSpPr>
        <p:sp>
          <p:nvSpPr>
            <p:cNvPr id="38962" name="Line 14"/>
            <p:cNvSpPr>
              <a:spLocks noChangeShapeType="1"/>
            </p:cNvSpPr>
            <p:nvPr/>
          </p:nvSpPr>
          <p:spPr bwMode="auto">
            <a:xfrm flipH="1">
              <a:off x="3600" y="2065"/>
              <a:ext cx="1056" cy="1200"/>
            </a:xfrm>
            <a:prstGeom prst="line">
              <a:avLst/>
            </a:prstGeom>
            <a:noFill/>
            <a:ln w="38100">
              <a:solidFill>
                <a:srgbClr val="333399"/>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63" name="Text Box 15"/>
            <p:cNvSpPr txBox="1">
              <a:spLocks noChangeArrowheads="1"/>
            </p:cNvSpPr>
            <p:nvPr/>
          </p:nvSpPr>
          <p:spPr bwMode="auto">
            <a:xfrm>
              <a:off x="3408" y="3216"/>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333399"/>
                  </a:solidFill>
                  <a:latin typeface="Arial" charset="0"/>
                </a:rPr>
                <a:t>S</a:t>
              </a:r>
              <a:r>
                <a:rPr lang="en-US" sz="1800" b="1" baseline="30000">
                  <a:solidFill>
                    <a:srgbClr val="333399"/>
                  </a:solidFill>
                  <a:latin typeface="Arial" charset="0"/>
                </a:rPr>
                <a:t>1</a:t>
              </a:r>
              <a:endParaRPr lang="en-US" sz="1800" b="1">
                <a:solidFill>
                  <a:srgbClr val="333399"/>
                </a:solidFill>
                <a:latin typeface="Arial" charset="0"/>
              </a:endParaRPr>
            </a:p>
          </p:txBody>
        </p:sp>
      </p:grpSp>
      <p:grpSp>
        <p:nvGrpSpPr>
          <p:cNvPr id="7" name="Group 16"/>
          <p:cNvGrpSpPr>
            <a:grpSpLocks/>
          </p:cNvGrpSpPr>
          <p:nvPr/>
        </p:nvGrpSpPr>
        <p:grpSpPr bwMode="auto">
          <a:xfrm>
            <a:off x="6094413" y="2209800"/>
            <a:ext cx="639762" cy="3859213"/>
            <a:chOff x="3792" y="1392"/>
            <a:chExt cx="403" cy="2431"/>
          </a:xfrm>
        </p:grpSpPr>
        <p:sp>
          <p:nvSpPr>
            <p:cNvPr id="38959" name="Line 17"/>
            <p:cNvSpPr>
              <a:spLocks noChangeShapeType="1"/>
            </p:cNvSpPr>
            <p:nvPr/>
          </p:nvSpPr>
          <p:spPr bwMode="auto">
            <a:xfrm>
              <a:off x="3953" y="1624"/>
              <a:ext cx="0" cy="1968"/>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60" name="Text Box 18"/>
            <p:cNvSpPr txBox="1">
              <a:spLocks noChangeArrowheads="1"/>
            </p:cNvSpPr>
            <p:nvPr/>
          </p:nvSpPr>
          <p:spPr bwMode="auto">
            <a:xfrm>
              <a:off x="3792" y="1392"/>
              <a:ext cx="3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L</a:t>
              </a:r>
              <a:r>
                <a:rPr lang="en-US" sz="1800" b="1" baseline="30000">
                  <a:latin typeface="Arial" charset="0"/>
                </a:rPr>
                <a:t>1</a:t>
              </a:r>
              <a:r>
                <a:rPr lang="en-US" sz="1800" b="1" i="1" baseline="-25000">
                  <a:latin typeface="Arial" charset="0"/>
                </a:rPr>
                <a:t>S</a:t>
              </a:r>
              <a:endParaRPr lang="en-US" sz="1800" b="1" i="1">
                <a:latin typeface="Arial" charset="0"/>
              </a:endParaRPr>
            </a:p>
          </p:txBody>
        </p:sp>
        <p:sp>
          <p:nvSpPr>
            <p:cNvPr id="38961" name="Text Box 19"/>
            <p:cNvSpPr txBox="1">
              <a:spLocks noChangeArrowheads="1"/>
            </p:cNvSpPr>
            <p:nvPr/>
          </p:nvSpPr>
          <p:spPr bwMode="auto">
            <a:xfrm>
              <a:off x="3829" y="3592"/>
              <a:ext cx="3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L</a:t>
              </a:r>
              <a:r>
                <a:rPr lang="en-US" sz="1800" b="1" baseline="30000">
                  <a:latin typeface="Arial" charset="0"/>
                </a:rPr>
                <a:t>1</a:t>
              </a:r>
              <a:r>
                <a:rPr lang="en-US" sz="1800" b="1" i="1" baseline="-25000">
                  <a:latin typeface="Arial" charset="0"/>
                </a:rPr>
                <a:t>T</a:t>
              </a:r>
              <a:endParaRPr lang="en-US" sz="1800" b="1" i="1">
                <a:latin typeface="Arial" charset="0"/>
              </a:endParaRPr>
            </a:p>
          </p:txBody>
        </p:sp>
      </p:grpSp>
      <p:grpSp>
        <p:nvGrpSpPr>
          <p:cNvPr id="8" name="Group 24"/>
          <p:cNvGrpSpPr>
            <a:grpSpLocks/>
          </p:cNvGrpSpPr>
          <p:nvPr/>
        </p:nvGrpSpPr>
        <p:grpSpPr bwMode="auto">
          <a:xfrm>
            <a:off x="6024563" y="4191000"/>
            <a:ext cx="338137" cy="414338"/>
            <a:chOff x="3748" y="2640"/>
            <a:chExt cx="213" cy="261"/>
          </a:xfrm>
        </p:grpSpPr>
        <p:sp>
          <p:nvSpPr>
            <p:cNvPr id="38957" name="Text Box 25"/>
            <p:cNvSpPr txBox="1">
              <a:spLocks noChangeArrowheads="1"/>
            </p:cNvSpPr>
            <p:nvPr/>
          </p:nvSpPr>
          <p:spPr bwMode="auto">
            <a:xfrm>
              <a:off x="3748" y="264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1</a:t>
              </a:r>
            </a:p>
          </p:txBody>
        </p:sp>
        <p:sp>
          <p:nvSpPr>
            <p:cNvPr id="38958" name="Oval 26"/>
            <p:cNvSpPr>
              <a:spLocks noChangeArrowheads="1"/>
            </p:cNvSpPr>
            <p:nvPr/>
          </p:nvSpPr>
          <p:spPr bwMode="auto">
            <a:xfrm>
              <a:off x="3909" y="2849"/>
              <a:ext cx="52" cy="52"/>
            </a:xfrm>
            <a:prstGeom prst="ellipse">
              <a:avLst/>
            </a:prstGeom>
            <a:solidFill>
              <a:srgbClr val="333399"/>
            </a:solidFill>
            <a:ln w="12700">
              <a:solidFill>
                <a:srgbClr val="333399"/>
              </a:solidFill>
              <a:round/>
              <a:headEnd type="none" w="sm" len="sm"/>
              <a:tailEnd type="none" w="sm" len="sm"/>
            </a:ln>
          </p:spPr>
          <p:txBody>
            <a:bodyPr wrap="none" anchor="ctr"/>
            <a:lstStyle/>
            <a:p>
              <a:endParaRPr lang="en-US"/>
            </a:p>
          </p:txBody>
        </p:sp>
      </p:grpSp>
      <p:sp>
        <p:nvSpPr>
          <p:cNvPr id="653341" name="Text Box 29"/>
          <p:cNvSpPr txBox="1">
            <a:spLocks noChangeArrowheads="1"/>
          </p:cNvSpPr>
          <p:nvPr/>
        </p:nvSpPr>
        <p:spPr bwMode="auto">
          <a:xfrm>
            <a:off x="1751013" y="2146300"/>
            <a:ext cx="266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L used in S production</a:t>
            </a:r>
          </a:p>
        </p:txBody>
      </p:sp>
      <p:sp>
        <p:nvSpPr>
          <p:cNvPr id="653342" name="Text Box 30"/>
          <p:cNvSpPr txBox="1">
            <a:spLocks noChangeArrowheads="1"/>
          </p:cNvSpPr>
          <p:nvPr/>
        </p:nvSpPr>
        <p:spPr bwMode="auto">
          <a:xfrm>
            <a:off x="1827213" y="5713413"/>
            <a:ext cx="264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L used in T production</a:t>
            </a:r>
          </a:p>
        </p:txBody>
      </p:sp>
      <p:grpSp>
        <p:nvGrpSpPr>
          <p:cNvPr id="9" name="Group 31"/>
          <p:cNvGrpSpPr>
            <a:grpSpLocks/>
          </p:cNvGrpSpPr>
          <p:nvPr/>
        </p:nvGrpSpPr>
        <p:grpSpPr bwMode="auto">
          <a:xfrm>
            <a:off x="3281363" y="1903413"/>
            <a:ext cx="1327150" cy="366712"/>
            <a:chOff x="1824" y="3695"/>
            <a:chExt cx="836" cy="231"/>
          </a:xfrm>
        </p:grpSpPr>
        <p:sp>
          <p:nvSpPr>
            <p:cNvPr id="38955" name="Line 32"/>
            <p:cNvSpPr>
              <a:spLocks noChangeShapeType="1"/>
            </p:cNvSpPr>
            <p:nvPr/>
          </p:nvSpPr>
          <p:spPr bwMode="auto">
            <a:xfrm flipH="1">
              <a:off x="1920" y="3696"/>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8956" name="Text Box 33"/>
            <p:cNvSpPr txBox="1">
              <a:spLocks noChangeArrowheads="1"/>
            </p:cNvSpPr>
            <p:nvPr/>
          </p:nvSpPr>
          <p:spPr bwMode="auto">
            <a:xfrm>
              <a:off x="1824" y="3695"/>
              <a:ext cx="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grpSp>
        <p:nvGrpSpPr>
          <p:cNvPr id="10" name="Group 34"/>
          <p:cNvGrpSpPr>
            <a:grpSpLocks/>
          </p:cNvGrpSpPr>
          <p:nvPr/>
        </p:nvGrpSpPr>
        <p:grpSpPr bwMode="auto">
          <a:xfrm>
            <a:off x="3427413" y="6096000"/>
            <a:ext cx="1327150" cy="379413"/>
            <a:chOff x="3364" y="3696"/>
            <a:chExt cx="836" cy="239"/>
          </a:xfrm>
        </p:grpSpPr>
        <p:sp>
          <p:nvSpPr>
            <p:cNvPr id="38953" name="Line 35"/>
            <p:cNvSpPr>
              <a:spLocks noChangeShapeType="1"/>
            </p:cNvSpPr>
            <p:nvPr/>
          </p:nvSpPr>
          <p:spPr bwMode="auto">
            <a:xfrm>
              <a:off x="3504" y="3696"/>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8954" name="Text Box 36"/>
            <p:cNvSpPr txBox="1">
              <a:spLocks noChangeArrowheads="1"/>
            </p:cNvSpPr>
            <p:nvPr/>
          </p:nvSpPr>
          <p:spPr bwMode="auto">
            <a:xfrm>
              <a:off x="3364" y="3704"/>
              <a:ext cx="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grpSp>
        <p:nvGrpSpPr>
          <p:cNvPr id="11" name="Group 37"/>
          <p:cNvGrpSpPr>
            <a:grpSpLocks/>
          </p:cNvGrpSpPr>
          <p:nvPr/>
        </p:nvGrpSpPr>
        <p:grpSpPr bwMode="auto">
          <a:xfrm rot="5388514" flipH="1">
            <a:off x="7916069" y="4060032"/>
            <a:ext cx="1327150" cy="366712"/>
            <a:chOff x="1883" y="3753"/>
            <a:chExt cx="836" cy="231"/>
          </a:xfrm>
        </p:grpSpPr>
        <p:sp>
          <p:nvSpPr>
            <p:cNvPr id="38951" name="Line 38"/>
            <p:cNvSpPr>
              <a:spLocks noChangeShapeType="1"/>
            </p:cNvSpPr>
            <p:nvPr/>
          </p:nvSpPr>
          <p:spPr bwMode="auto">
            <a:xfrm flipH="1">
              <a:off x="1980" y="3754"/>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8952" name="Text Box 39"/>
            <p:cNvSpPr txBox="1">
              <a:spLocks noChangeArrowheads="1"/>
            </p:cNvSpPr>
            <p:nvPr/>
          </p:nvSpPr>
          <p:spPr bwMode="auto">
            <a:xfrm>
              <a:off x="1883" y="3753"/>
              <a:ext cx="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grpSp>
        <p:nvGrpSpPr>
          <p:cNvPr id="12" name="Group 40"/>
          <p:cNvGrpSpPr>
            <a:grpSpLocks/>
          </p:cNvGrpSpPr>
          <p:nvPr/>
        </p:nvGrpSpPr>
        <p:grpSpPr bwMode="auto">
          <a:xfrm rot="-5388494">
            <a:off x="-95249" y="3794125"/>
            <a:ext cx="1327150" cy="377825"/>
            <a:chOff x="3303" y="3636"/>
            <a:chExt cx="836" cy="238"/>
          </a:xfrm>
        </p:grpSpPr>
        <p:sp>
          <p:nvSpPr>
            <p:cNvPr id="38949" name="Line 41"/>
            <p:cNvSpPr>
              <a:spLocks noChangeShapeType="1"/>
            </p:cNvSpPr>
            <p:nvPr/>
          </p:nvSpPr>
          <p:spPr bwMode="auto">
            <a:xfrm>
              <a:off x="3442" y="3636"/>
              <a:ext cx="432" cy="0"/>
            </a:xfrm>
            <a:prstGeom prst="line">
              <a:avLst/>
            </a:prstGeom>
            <a:noFill/>
            <a:ln w="254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en-US"/>
            </a:p>
          </p:txBody>
        </p:sp>
        <p:sp>
          <p:nvSpPr>
            <p:cNvPr id="38950" name="Text Box 42"/>
            <p:cNvSpPr txBox="1">
              <a:spLocks noChangeArrowheads="1"/>
            </p:cNvSpPr>
            <p:nvPr/>
          </p:nvSpPr>
          <p:spPr bwMode="auto">
            <a:xfrm>
              <a:off x="3303" y="3643"/>
              <a:ext cx="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Increasing</a:t>
              </a:r>
            </a:p>
          </p:txBody>
        </p:sp>
      </p:grpSp>
      <p:sp>
        <p:nvSpPr>
          <p:cNvPr id="653355" name="Text Box 43"/>
          <p:cNvSpPr txBox="1">
            <a:spLocks noChangeArrowheads="1"/>
          </p:cNvSpPr>
          <p:nvPr/>
        </p:nvSpPr>
        <p:spPr bwMode="auto">
          <a:xfrm rot="-5400000">
            <a:off x="-389731" y="4267994"/>
            <a:ext cx="267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K used in T production</a:t>
            </a:r>
          </a:p>
        </p:txBody>
      </p:sp>
      <p:sp>
        <p:nvSpPr>
          <p:cNvPr id="653356" name="Text Box 44"/>
          <p:cNvSpPr txBox="1">
            <a:spLocks noChangeArrowheads="1"/>
          </p:cNvSpPr>
          <p:nvPr/>
        </p:nvSpPr>
        <p:spPr bwMode="auto">
          <a:xfrm rot="5400000" flipH="1">
            <a:off x="6854032" y="3977481"/>
            <a:ext cx="268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K used in S production</a:t>
            </a:r>
          </a:p>
        </p:txBody>
      </p:sp>
      <p:grpSp>
        <p:nvGrpSpPr>
          <p:cNvPr id="13" name="Group 45"/>
          <p:cNvGrpSpPr>
            <a:grpSpLocks/>
          </p:cNvGrpSpPr>
          <p:nvPr/>
        </p:nvGrpSpPr>
        <p:grpSpPr bwMode="auto">
          <a:xfrm>
            <a:off x="5021263" y="2592388"/>
            <a:ext cx="2444750" cy="2894012"/>
            <a:chOff x="3116" y="1633"/>
            <a:chExt cx="1540" cy="1823"/>
          </a:xfrm>
        </p:grpSpPr>
        <p:sp>
          <p:nvSpPr>
            <p:cNvPr id="38947" name="Line 46"/>
            <p:cNvSpPr>
              <a:spLocks noChangeShapeType="1"/>
            </p:cNvSpPr>
            <p:nvPr/>
          </p:nvSpPr>
          <p:spPr bwMode="auto">
            <a:xfrm flipH="1">
              <a:off x="3264" y="1633"/>
              <a:ext cx="1392" cy="1584"/>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48" name="Text Box 47"/>
            <p:cNvSpPr txBox="1">
              <a:spLocks noChangeArrowheads="1"/>
            </p:cNvSpPr>
            <p:nvPr/>
          </p:nvSpPr>
          <p:spPr bwMode="auto">
            <a:xfrm>
              <a:off x="3116" y="3225"/>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FF0000"/>
                  </a:solidFill>
                  <a:latin typeface="Arial" charset="0"/>
                </a:rPr>
                <a:t>S</a:t>
              </a:r>
              <a:r>
                <a:rPr lang="en-US" sz="1800" b="1" baseline="30000">
                  <a:solidFill>
                    <a:srgbClr val="FF0000"/>
                  </a:solidFill>
                  <a:latin typeface="Arial" charset="0"/>
                </a:rPr>
                <a:t>2</a:t>
              </a:r>
              <a:endParaRPr lang="en-US" sz="1800" b="1">
                <a:solidFill>
                  <a:srgbClr val="FF0000"/>
                </a:solidFill>
                <a:latin typeface="Arial" charset="0"/>
              </a:endParaRPr>
            </a:p>
          </p:txBody>
        </p:sp>
      </p:grpSp>
      <p:grpSp>
        <p:nvGrpSpPr>
          <p:cNvPr id="14" name="Group 48"/>
          <p:cNvGrpSpPr>
            <a:grpSpLocks/>
          </p:cNvGrpSpPr>
          <p:nvPr/>
        </p:nvGrpSpPr>
        <p:grpSpPr bwMode="auto">
          <a:xfrm>
            <a:off x="1674813" y="3063875"/>
            <a:ext cx="6477000" cy="2671763"/>
            <a:chOff x="1008" y="1930"/>
            <a:chExt cx="4080" cy="1683"/>
          </a:xfrm>
        </p:grpSpPr>
        <p:sp>
          <p:nvSpPr>
            <p:cNvPr id="38944" name="Line 49"/>
            <p:cNvSpPr>
              <a:spLocks noChangeShapeType="1"/>
            </p:cNvSpPr>
            <p:nvPr/>
          </p:nvSpPr>
          <p:spPr bwMode="auto">
            <a:xfrm>
              <a:off x="1008" y="2065"/>
              <a:ext cx="3648"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45" name="Text Box 50"/>
            <p:cNvSpPr txBox="1">
              <a:spLocks noChangeArrowheads="1"/>
            </p:cNvSpPr>
            <p:nvPr/>
          </p:nvSpPr>
          <p:spPr bwMode="auto">
            <a:xfrm>
              <a:off x="4656" y="193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O</a:t>
              </a:r>
              <a:r>
                <a:rPr lang="en-US" sz="1800" b="1" baseline="30000">
                  <a:latin typeface="Arial" charset="0"/>
                </a:rPr>
                <a:t>1</a:t>
              </a:r>
              <a:r>
                <a:rPr lang="en-US" sz="1800" b="1" i="1" baseline="-25000">
                  <a:latin typeface="Arial" charset="0"/>
                </a:rPr>
                <a:t>S</a:t>
              </a:r>
              <a:endParaRPr lang="en-US" sz="1800" b="1" i="1">
                <a:latin typeface="Arial" charset="0"/>
              </a:endParaRPr>
            </a:p>
          </p:txBody>
        </p:sp>
        <p:sp>
          <p:nvSpPr>
            <p:cNvPr id="38946" name="Line 51"/>
            <p:cNvSpPr>
              <a:spLocks noChangeShapeType="1"/>
            </p:cNvSpPr>
            <p:nvPr/>
          </p:nvSpPr>
          <p:spPr bwMode="auto">
            <a:xfrm>
              <a:off x="4656" y="2064"/>
              <a:ext cx="0" cy="1549"/>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5" name="Group 52"/>
          <p:cNvGrpSpPr>
            <a:grpSpLocks/>
          </p:cNvGrpSpPr>
          <p:nvPr/>
        </p:nvGrpSpPr>
        <p:grpSpPr bwMode="auto">
          <a:xfrm>
            <a:off x="1674813" y="2208213"/>
            <a:ext cx="6210300" cy="1071562"/>
            <a:chOff x="1008" y="1391"/>
            <a:chExt cx="3912" cy="675"/>
          </a:xfrm>
        </p:grpSpPr>
        <p:sp>
          <p:nvSpPr>
            <p:cNvPr id="38940" name="Text Box 53"/>
            <p:cNvSpPr txBox="1">
              <a:spLocks noChangeArrowheads="1"/>
            </p:cNvSpPr>
            <p:nvPr/>
          </p:nvSpPr>
          <p:spPr bwMode="auto">
            <a:xfrm>
              <a:off x="4575" y="1391"/>
              <a:ext cx="3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O</a:t>
              </a:r>
              <a:r>
                <a:rPr lang="en-US" sz="1800" b="1" baseline="30000">
                  <a:latin typeface="Arial" charset="0"/>
                </a:rPr>
                <a:t>2</a:t>
              </a:r>
              <a:r>
                <a:rPr lang="en-US" sz="1800" b="1" i="1" baseline="-25000">
                  <a:latin typeface="Arial" charset="0"/>
                </a:rPr>
                <a:t>S</a:t>
              </a:r>
            </a:p>
          </p:txBody>
        </p:sp>
        <p:sp>
          <p:nvSpPr>
            <p:cNvPr id="38941" name="Line 54"/>
            <p:cNvSpPr>
              <a:spLocks noChangeShapeType="1"/>
            </p:cNvSpPr>
            <p:nvPr/>
          </p:nvSpPr>
          <p:spPr bwMode="auto">
            <a:xfrm>
              <a:off x="1008" y="1632"/>
              <a:ext cx="3648"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42" name="Line 55"/>
            <p:cNvSpPr>
              <a:spLocks noChangeShapeType="1"/>
            </p:cNvSpPr>
            <p:nvPr/>
          </p:nvSpPr>
          <p:spPr bwMode="auto">
            <a:xfrm>
              <a:off x="1008" y="1623"/>
              <a:ext cx="0" cy="4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3" name="Line 56"/>
            <p:cNvSpPr>
              <a:spLocks noChangeShapeType="1"/>
            </p:cNvSpPr>
            <p:nvPr/>
          </p:nvSpPr>
          <p:spPr bwMode="auto">
            <a:xfrm>
              <a:off x="4658" y="1623"/>
              <a:ext cx="0" cy="4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57"/>
          <p:cNvGrpSpPr>
            <a:grpSpLocks/>
          </p:cNvGrpSpPr>
          <p:nvPr/>
        </p:nvGrpSpPr>
        <p:grpSpPr bwMode="auto">
          <a:xfrm>
            <a:off x="5521325" y="4687888"/>
            <a:ext cx="357188" cy="417512"/>
            <a:chOff x="3431" y="2953"/>
            <a:chExt cx="225" cy="263"/>
          </a:xfrm>
        </p:grpSpPr>
        <p:sp>
          <p:nvSpPr>
            <p:cNvPr id="38938" name="Oval 58"/>
            <p:cNvSpPr>
              <a:spLocks noChangeArrowheads="1"/>
            </p:cNvSpPr>
            <p:nvPr/>
          </p:nvSpPr>
          <p:spPr bwMode="auto">
            <a:xfrm>
              <a:off x="3431" y="2953"/>
              <a:ext cx="52" cy="52"/>
            </a:xfrm>
            <a:prstGeom prst="ellipse">
              <a:avLst/>
            </a:prstGeom>
            <a:solidFill>
              <a:srgbClr val="FF0000"/>
            </a:solidFill>
            <a:ln w="12700">
              <a:solidFill>
                <a:srgbClr val="FF0000"/>
              </a:solidFill>
              <a:round/>
              <a:headEnd type="none" w="sm" len="sm"/>
              <a:tailEnd type="none" w="sm" len="sm"/>
            </a:ln>
          </p:spPr>
          <p:txBody>
            <a:bodyPr wrap="none" anchor="ctr"/>
            <a:lstStyle/>
            <a:p>
              <a:endParaRPr lang="en-US"/>
            </a:p>
          </p:txBody>
        </p:sp>
        <p:sp>
          <p:nvSpPr>
            <p:cNvPr id="38939" name="Text Box 59"/>
            <p:cNvSpPr txBox="1">
              <a:spLocks noChangeArrowheads="1"/>
            </p:cNvSpPr>
            <p:nvPr/>
          </p:nvSpPr>
          <p:spPr bwMode="auto">
            <a:xfrm>
              <a:off x="3460" y="298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2</a:t>
              </a:r>
            </a:p>
          </p:txBody>
        </p:sp>
      </p:grpSp>
      <p:grpSp>
        <p:nvGrpSpPr>
          <p:cNvPr id="17" name="Group 60"/>
          <p:cNvGrpSpPr>
            <a:grpSpLocks/>
          </p:cNvGrpSpPr>
          <p:nvPr/>
        </p:nvGrpSpPr>
        <p:grpSpPr bwMode="auto">
          <a:xfrm>
            <a:off x="1293813" y="3276600"/>
            <a:ext cx="6165850" cy="2743200"/>
            <a:chOff x="815" y="2064"/>
            <a:chExt cx="3884" cy="1728"/>
          </a:xfrm>
        </p:grpSpPr>
        <p:sp>
          <p:nvSpPr>
            <p:cNvPr id="38935" name="Text Box 61"/>
            <p:cNvSpPr txBox="1">
              <a:spLocks noChangeArrowheads="1"/>
            </p:cNvSpPr>
            <p:nvPr/>
          </p:nvSpPr>
          <p:spPr bwMode="auto">
            <a:xfrm>
              <a:off x="815" y="3561"/>
              <a:ext cx="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O</a:t>
              </a:r>
              <a:r>
                <a:rPr lang="en-US" sz="1800" b="1" i="1" baseline="-25000">
                  <a:latin typeface="Arial" charset="0"/>
                </a:rPr>
                <a:t>T</a:t>
              </a:r>
              <a:endParaRPr lang="en-US" sz="1800" b="1" i="1">
                <a:latin typeface="Arial" charset="0"/>
              </a:endParaRPr>
            </a:p>
          </p:txBody>
        </p:sp>
        <p:sp>
          <p:nvSpPr>
            <p:cNvPr id="38936" name="Line 62"/>
            <p:cNvSpPr>
              <a:spLocks noChangeShapeType="1"/>
            </p:cNvSpPr>
            <p:nvPr/>
          </p:nvSpPr>
          <p:spPr bwMode="auto">
            <a:xfrm>
              <a:off x="1051" y="3610"/>
              <a:ext cx="3648"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37" name="Line 63"/>
            <p:cNvSpPr>
              <a:spLocks noChangeShapeType="1"/>
            </p:cNvSpPr>
            <p:nvPr/>
          </p:nvSpPr>
          <p:spPr bwMode="auto">
            <a:xfrm flipV="1">
              <a:off x="1056" y="2064"/>
              <a:ext cx="0" cy="15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34" name="Rectangle 65"/>
          <p:cNvSpPr>
            <a:spLocks noGrp="1" noChangeArrowheads="1"/>
          </p:cNvSpPr>
          <p:nvPr>
            <p:ph type="title"/>
          </p:nvPr>
        </p:nvSpPr>
        <p:spPr>
          <a:xfrm>
            <a:off x="0" y="381000"/>
            <a:ext cx="7772400" cy="685800"/>
          </a:xfrm>
          <a:noFill/>
        </p:spPr>
        <p:txBody>
          <a:bodyPr>
            <a:normAutofit fontScale="90000"/>
          </a:bodyPr>
          <a:lstStyle/>
          <a:p>
            <a:r>
              <a:rPr lang="en-US" sz="4000" smtClean="0"/>
              <a:t>K increases. S (K int.) expands. S needs more labor. T must contract</a:t>
            </a:r>
          </a:p>
        </p:txBody>
      </p:sp>
      <p:sp>
        <p:nvSpPr>
          <p:cNvPr id="18" name="Slide Number Placeholder 17"/>
          <p:cNvSpPr>
            <a:spLocks noGrp="1"/>
          </p:cNvSpPr>
          <p:nvPr>
            <p:ph type="sldNum" sz="quarter" idx="12"/>
          </p:nvPr>
        </p:nvSpPr>
        <p:spPr/>
        <p:txBody>
          <a:bodyPr/>
          <a:lstStyle/>
          <a:p>
            <a:fld id="{F00609C9-ADF1-4F73-A8D6-3529F5489E0C}" type="slidenum">
              <a:rPr lang="en-US" smtClean="0"/>
              <a:t>32</a:t>
            </a:fld>
            <a:endParaRPr lang="en-US"/>
          </a:p>
        </p:txBody>
      </p:sp>
    </p:spTree>
    <p:extLst>
      <p:ext uri="{BB962C8B-B14F-4D97-AF65-F5344CB8AC3E}">
        <p14:creationId xmlns:p14="http://schemas.microsoft.com/office/powerpoint/2010/main" val="2629893991"/>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3355"/>
                                        </p:tgtEl>
                                        <p:attrNameLst>
                                          <p:attrName>style.visibility</p:attrName>
                                        </p:attrNameLst>
                                      </p:cBhvr>
                                      <p:to>
                                        <p:strVal val="visible"/>
                                      </p:to>
                                    </p:set>
                                    <p:animEffect transition="in" filter="dissolve">
                                      <p:cBhvr>
                                        <p:cTn id="12" dur="500"/>
                                        <p:tgtEl>
                                          <p:spTgt spid="6533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3342"/>
                                        </p:tgtEl>
                                        <p:attrNameLst>
                                          <p:attrName>style.visibility</p:attrName>
                                        </p:attrNameLst>
                                      </p:cBhvr>
                                      <p:to>
                                        <p:strVal val="visible"/>
                                      </p:to>
                                    </p:set>
                                    <p:animEffect transition="in" filter="dissolve">
                                      <p:cBhvr>
                                        <p:cTn id="22" dur="500"/>
                                        <p:tgtEl>
                                          <p:spTgt spid="6533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ppt_x+#ppt_w/2"/>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53356"/>
                                        </p:tgtEl>
                                        <p:attrNameLst>
                                          <p:attrName>style.visibility</p:attrName>
                                        </p:attrNameLst>
                                      </p:cBhvr>
                                      <p:to>
                                        <p:strVal val="visible"/>
                                      </p:to>
                                    </p:set>
                                    <p:animEffect transition="in" filter="dissolve">
                                      <p:cBhvr>
                                        <p:cTn id="40" dur="500"/>
                                        <p:tgtEl>
                                          <p:spTgt spid="65335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53341"/>
                                        </p:tgtEl>
                                        <p:attrNameLst>
                                          <p:attrName>style.visibility</p:attrName>
                                        </p:attrNameLst>
                                      </p:cBhvr>
                                      <p:to>
                                        <p:strVal val="visible"/>
                                      </p:to>
                                    </p:set>
                                    <p:animEffect transition="in" filter="dissolve">
                                      <p:cBhvr>
                                        <p:cTn id="50" dur="500"/>
                                        <p:tgtEl>
                                          <p:spTgt spid="65334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tgtEl>
                                          <p:spTgt spid="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2"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right)">
                                      <p:cBhvr>
                                        <p:cTn id="65" dur="500"/>
                                        <p:tgtEl>
                                          <p:spTgt spid="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500"/>
                                        <p:tgtEl>
                                          <p:spTgt spid="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7" presetClass="entr" presetSubtype="2"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ppt_x</p:attrName>
                                        </p:attrNameLst>
                                      </p:cBhvr>
                                      <p:tavLst>
                                        <p:tav tm="0">
                                          <p:val>
                                            <p:strVal val="#ppt_x+#ppt_w/2"/>
                                          </p:val>
                                        </p:tav>
                                        <p:tav tm="100000">
                                          <p:val>
                                            <p:strVal val="#ppt_x"/>
                                          </p:val>
                                        </p:tav>
                                      </p:tavLst>
                                    </p:anim>
                                    <p:anim calcmode="lin" valueType="num">
                                      <p:cBhvr>
                                        <p:cTn id="76" dur="500" fill="hold"/>
                                        <p:tgtEl>
                                          <p:spTgt spid="15"/>
                                        </p:tgtEl>
                                        <p:attrNameLst>
                                          <p:attrName>ppt_y</p:attrName>
                                        </p:attrNameLst>
                                      </p:cBhvr>
                                      <p:tavLst>
                                        <p:tav tm="0">
                                          <p:val>
                                            <p:strVal val="#ppt_y"/>
                                          </p:val>
                                        </p:tav>
                                        <p:tav tm="100000">
                                          <p:val>
                                            <p:strVal val="#ppt_y"/>
                                          </p:val>
                                        </p:tav>
                                      </p:tavLst>
                                    </p:anim>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right)">
                                      <p:cBhvr>
                                        <p:cTn id="83" dur="500"/>
                                        <p:tgtEl>
                                          <p:spTgt spid="1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left)">
                                      <p:cBhvr>
                                        <p:cTn id="88" dur="500"/>
                                        <p:tgtEl>
                                          <p:spTgt spid="1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left)">
                                      <p:cBhvr>
                                        <p:cTn id="98" dur="500"/>
                                        <p:tgtEl>
                                          <p:spTgt spid="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ipe(left)">
                                      <p:cBhvr>
                                        <p:cTn id="103" dur="500"/>
                                        <p:tgtEl>
                                          <p:spTgt spid="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left)">
                                      <p:cBhvr>
                                        <p:cTn id="10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41" grpId="0" autoUpdateAnimBg="0"/>
      <p:bldP spid="653342" grpId="0" autoUpdateAnimBg="0"/>
      <p:bldP spid="653355" grpId="0" autoUpdateAnimBg="0"/>
      <p:bldP spid="65335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24"/>
          <p:cNvSpPr txBox="1">
            <a:spLocks noChangeArrowheads="1"/>
          </p:cNvSpPr>
          <p:nvPr/>
        </p:nvSpPr>
        <p:spPr bwMode="auto">
          <a:xfrm>
            <a:off x="5181600" y="44338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2</a:t>
            </a:r>
          </a:p>
        </p:txBody>
      </p:sp>
      <p:sp>
        <p:nvSpPr>
          <p:cNvPr id="39939" name="Oval 34"/>
          <p:cNvSpPr>
            <a:spLocks noChangeArrowheads="1"/>
          </p:cNvSpPr>
          <p:nvPr/>
        </p:nvSpPr>
        <p:spPr bwMode="auto">
          <a:xfrm>
            <a:off x="3657600" y="4575175"/>
            <a:ext cx="73025" cy="73025"/>
          </a:xfrm>
          <a:prstGeom prst="ellipse">
            <a:avLst/>
          </a:prstGeom>
          <a:solidFill>
            <a:srgbClr val="333399"/>
          </a:solidFill>
          <a:ln w="12700">
            <a:solidFill>
              <a:srgbClr val="333399"/>
            </a:solidFill>
            <a:round/>
            <a:headEnd type="none" w="sm" len="sm"/>
            <a:tailEnd type="none" w="sm" len="sm"/>
          </a:ln>
        </p:spPr>
        <p:txBody>
          <a:bodyPr wrap="none" anchor="ctr"/>
          <a:lstStyle/>
          <a:p>
            <a:endParaRPr lang="en-US"/>
          </a:p>
        </p:txBody>
      </p:sp>
      <p:sp>
        <p:nvSpPr>
          <p:cNvPr id="39940" name="Text Box 35"/>
          <p:cNvSpPr txBox="1">
            <a:spLocks noChangeArrowheads="1"/>
          </p:cNvSpPr>
          <p:nvPr/>
        </p:nvSpPr>
        <p:spPr bwMode="auto">
          <a:xfrm>
            <a:off x="3575050" y="4191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1</a:t>
            </a:r>
          </a:p>
        </p:txBody>
      </p:sp>
      <p:sp>
        <p:nvSpPr>
          <p:cNvPr id="39941" name="Arc 3"/>
          <p:cNvSpPr>
            <a:spLocks/>
          </p:cNvSpPr>
          <p:nvPr/>
        </p:nvSpPr>
        <p:spPr bwMode="auto">
          <a:xfrm>
            <a:off x="2286000" y="4267200"/>
            <a:ext cx="2308225" cy="1524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3333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2" name="Text Box 4"/>
          <p:cNvSpPr txBox="1">
            <a:spLocks noChangeArrowheads="1"/>
          </p:cNvSpPr>
          <p:nvPr/>
        </p:nvSpPr>
        <p:spPr bwMode="auto">
          <a:xfrm>
            <a:off x="4586288" y="5408613"/>
            <a:ext cx="900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333399"/>
                </a:solidFill>
                <a:latin typeface="Arial" charset="0"/>
                <a:sym typeface="Symbol" pitchFamily="18" charset="2"/>
              </a:rPr>
              <a:t>PPF</a:t>
            </a:r>
            <a:r>
              <a:rPr lang="en-US" sz="1800" b="1" baseline="30000">
                <a:solidFill>
                  <a:srgbClr val="333399"/>
                </a:solidFill>
                <a:latin typeface="Arial" charset="0"/>
                <a:sym typeface="Symbol" pitchFamily="18" charset="2"/>
              </a:rPr>
              <a:t>1</a:t>
            </a:r>
            <a:endParaRPr lang="en-US" sz="1800" b="1">
              <a:solidFill>
                <a:srgbClr val="333399"/>
              </a:solidFill>
              <a:latin typeface="Arial" charset="0"/>
            </a:endParaRPr>
          </a:p>
        </p:txBody>
      </p:sp>
      <p:sp>
        <p:nvSpPr>
          <p:cNvPr id="39943" name="Arc 6"/>
          <p:cNvSpPr>
            <a:spLocks/>
          </p:cNvSpPr>
          <p:nvPr/>
        </p:nvSpPr>
        <p:spPr bwMode="auto">
          <a:xfrm rot="222677">
            <a:off x="2252663" y="4110038"/>
            <a:ext cx="3767137" cy="1681162"/>
          </a:xfrm>
          <a:custGeom>
            <a:avLst/>
            <a:gdLst>
              <a:gd name="T0" fmla="*/ 0 w 22417"/>
              <a:gd name="T1" fmla="*/ 2147483647 h 21600"/>
              <a:gd name="T2" fmla="*/ 2147483647 w 22417"/>
              <a:gd name="T3" fmla="*/ 2147483647 h 21600"/>
              <a:gd name="T4" fmla="*/ 2147483647 w 22417"/>
              <a:gd name="T5" fmla="*/ 2147483647 h 21600"/>
              <a:gd name="T6" fmla="*/ 0 60000 65536"/>
              <a:gd name="T7" fmla="*/ 0 60000 65536"/>
              <a:gd name="T8" fmla="*/ 0 60000 65536"/>
              <a:gd name="T9" fmla="*/ 0 w 22417"/>
              <a:gd name="T10" fmla="*/ 0 h 21600"/>
              <a:gd name="T11" fmla="*/ 22417 w 22417"/>
              <a:gd name="T12" fmla="*/ 21600 h 21600"/>
            </a:gdLst>
            <a:ahLst/>
            <a:cxnLst>
              <a:cxn ang="T6">
                <a:pos x="T0" y="T1"/>
              </a:cxn>
              <a:cxn ang="T7">
                <a:pos x="T2" y="T3"/>
              </a:cxn>
              <a:cxn ang="T8">
                <a:pos x="T4" y="T5"/>
              </a:cxn>
            </a:cxnLst>
            <a:rect l="T9" t="T10" r="T11" b="T12"/>
            <a:pathLst>
              <a:path w="22417" h="21600" fill="none" extrusionOk="0">
                <a:moveTo>
                  <a:pt x="-1" y="18"/>
                </a:moveTo>
                <a:cubicBezTo>
                  <a:pt x="301" y="6"/>
                  <a:pt x="603" y="-1"/>
                  <a:pt x="905" y="0"/>
                </a:cubicBezTo>
                <a:cubicBezTo>
                  <a:pt x="12078" y="0"/>
                  <a:pt x="21408" y="8521"/>
                  <a:pt x="22416" y="19650"/>
                </a:cubicBezTo>
              </a:path>
              <a:path w="22417" h="21600" stroke="0" extrusionOk="0">
                <a:moveTo>
                  <a:pt x="-1" y="18"/>
                </a:moveTo>
                <a:cubicBezTo>
                  <a:pt x="301" y="6"/>
                  <a:pt x="603" y="-1"/>
                  <a:pt x="905" y="0"/>
                </a:cubicBezTo>
                <a:cubicBezTo>
                  <a:pt x="12078" y="0"/>
                  <a:pt x="21408" y="8521"/>
                  <a:pt x="22416" y="19650"/>
                </a:cubicBezTo>
                <a:lnTo>
                  <a:pt x="905" y="21600"/>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4" name="Text Box 7"/>
          <p:cNvSpPr txBox="1">
            <a:spLocks noChangeArrowheads="1"/>
          </p:cNvSpPr>
          <p:nvPr/>
        </p:nvSpPr>
        <p:spPr bwMode="auto">
          <a:xfrm>
            <a:off x="6002338" y="5334000"/>
            <a:ext cx="779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solidFill>
                  <a:srgbClr val="FF0000"/>
                </a:solidFill>
                <a:latin typeface="Arial" charset="0"/>
                <a:sym typeface="Symbol" pitchFamily="18" charset="2"/>
              </a:rPr>
              <a:t>PPF</a:t>
            </a:r>
            <a:r>
              <a:rPr lang="en-US" sz="1800" b="1" baseline="30000">
                <a:solidFill>
                  <a:srgbClr val="FF0000"/>
                </a:solidFill>
                <a:latin typeface="Arial" charset="0"/>
                <a:sym typeface="Symbol" pitchFamily="18" charset="2"/>
              </a:rPr>
              <a:t>2</a:t>
            </a:r>
            <a:endParaRPr lang="en-US" sz="1800" b="1">
              <a:solidFill>
                <a:srgbClr val="FF0000"/>
              </a:solidFill>
              <a:latin typeface="Arial" charset="0"/>
            </a:endParaRPr>
          </a:p>
        </p:txBody>
      </p:sp>
      <p:grpSp>
        <p:nvGrpSpPr>
          <p:cNvPr id="39945" name="Group 8"/>
          <p:cNvGrpSpPr>
            <a:grpSpLocks/>
          </p:cNvGrpSpPr>
          <p:nvPr/>
        </p:nvGrpSpPr>
        <p:grpSpPr bwMode="auto">
          <a:xfrm>
            <a:off x="1676400" y="1828800"/>
            <a:ext cx="5715000" cy="4603750"/>
            <a:chOff x="1056" y="1180"/>
            <a:chExt cx="3600" cy="2900"/>
          </a:xfrm>
        </p:grpSpPr>
        <p:sp>
          <p:nvSpPr>
            <p:cNvPr id="39964" name="Text Box 9"/>
            <p:cNvSpPr txBox="1">
              <a:spLocks noChangeArrowheads="1"/>
            </p:cNvSpPr>
            <p:nvPr/>
          </p:nvSpPr>
          <p:spPr bwMode="auto">
            <a:xfrm>
              <a:off x="1056" y="1180"/>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Output of</a:t>
              </a:r>
            </a:p>
            <a:p>
              <a:r>
                <a:rPr lang="en-US" sz="1800" b="1">
                  <a:latin typeface="Arial" charset="0"/>
                </a:rPr>
                <a:t>T, </a:t>
              </a:r>
              <a:r>
                <a:rPr lang="en-US" sz="1800" b="1" i="1">
                  <a:latin typeface="Arial" charset="0"/>
                </a:rPr>
                <a:t>Q</a:t>
              </a:r>
              <a:r>
                <a:rPr lang="en-US" sz="1800" b="1" i="1" baseline="-25000">
                  <a:latin typeface="Arial" charset="0"/>
                </a:rPr>
                <a:t>T</a:t>
              </a:r>
              <a:endParaRPr lang="en-US" sz="1800" b="1" i="1">
                <a:latin typeface="Arial" charset="0"/>
              </a:endParaRPr>
            </a:p>
          </p:txBody>
        </p:sp>
        <p:grpSp>
          <p:nvGrpSpPr>
            <p:cNvPr id="39965" name="Group 10"/>
            <p:cNvGrpSpPr>
              <a:grpSpLocks/>
            </p:cNvGrpSpPr>
            <p:nvPr/>
          </p:nvGrpSpPr>
          <p:grpSpPr bwMode="auto">
            <a:xfrm>
              <a:off x="1440" y="1593"/>
              <a:ext cx="3024" cy="2064"/>
              <a:chOff x="1440" y="1593"/>
              <a:chExt cx="3024" cy="2064"/>
            </a:xfrm>
          </p:grpSpPr>
          <p:sp>
            <p:nvSpPr>
              <p:cNvPr id="39967" name="Line 11"/>
              <p:cNvSpPr>
                <a:spLocks noChangeShapeType="1"/>
              </p:cNvSpPr>
              <p:nvPr/>
            </p:nvSpPr>
            <p:spPr bwMode="auto">
              <a:xfrm>
                <a:off x="1449" y="1593"/>
                <a:ext cx="0" cy="2064"/>
              </a:xfrm>
              <a:prstGeom prst="line">
                <a:avLst/>
              </a:prstGeom>
              <a:noFill/>
              <a:ln w="381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68" name="Line 12"/>
              <p:cNvSpPr>
                <a:spLocks noChangeShapeType="1"/>
              </p:cNvSpPr>
              <p:nvPr/>
            </p:nvSpPr>
            <p:spPr bwMode="auto">
              <a:xfrm>
                <a:off x="1440" y="3652"/>
                <a:ext cx="3024"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sp>
          <p:nvSpPr>
            <p:cNvPr id="39966" name="Text Box 13"/>
            <p:cNvSpPr txBox="1">
              <a:spLocks noChangeArrowheads="1"/>
            </p:cNvSpPr>
            <p:nvPr/>
          </p:nvSpPr>
          <p:spPr bwMode="auto">
            <a:xfrm>
              <a:off x="3792" y="3676"/>
              <a:ext cx="8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latin typeface="Arial" charset="0"/>
                </a:rPr>
                <a:t>Output of</a:t>
              </a:r>
            </a:p>
            <a:p>
              <a:r>
                <a:rPr lang="en-US" sz="1800" b="1">
                  <a:latin typeface="Arial" charset="0"/>
                </a:rPr>
                <a:t>S, </a:t>
              </a:r>
              <a:r>
                <a:rPr lang="en-US" sz="1800" b="1" i="1">
                  <a:latin typeface="Arial" charset="0"/>
                </a:rPr>
                <a:t>Q</a:t>
              </a:r>
              <a:r>
                <a:rPr lang="en-US" sz="1800" b="1" i="1" baseline="-25000">
                  <a:latin typeface="Arial" charset="0"/>
                </a:rPr>
                <a:t>S</a:t>
              </a:r>
              <a:endParaRPr lang="en-US" sz="1800" b="1" i="1">
                <a:latin typeface="Arial" charset="0"/>
              </a:endParaRPr>
            </a:p>
          </p:txBody>
        </p:sp>
      </p:grpSp>
      <p:grpSp>
        <p:nvGrpSpPr>
          <p:cNvPr id="39946" name="Group 15"/>
          <p:cNvGrpSpPr>
            <a:grpSpLocks/>
          </p:cNvGrpSpPr>
          <p:nvPr/>
        </p:nvGrpSpPr>
        <p:grpSpPr bwMode="auto">
          <a:xfrm>
            <a:off x="5334000" y="4419600"/>
            <a:ext cx="2362200" cy="381000"/>
            <a:chOff x="2064" y="1728"/>
            <a:chExt cx="1488" cy="240"/>
          </a:xfrm>
        </p:grpSpPr>
        <p:sp>
          <p:nvSpPr>
            <p:cNvPr id="39962" name="Text Box 16"/>
            <p:cNvSpPr txBox="1">
              <a:spLocks noChangeArrowheads="1"/>
            </p:cNvSpPr>
            <p:nvPr/>
          </p:nvSpPr>
          <p:spPr bwMode="auto">
            <a:xfrm>
              <a:off x="2352" y="1728"/>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solidFill>
                    <a:srgbClr val="FF0000"/>
                  </a:solidFill>
                  <a:latin typeface="Arial" charset="0"/>
                </a:rPr>
                <a:t>Slope = -</a:t>
              </a:r>
              <a:r>
                <a:rPr lang="en-US" sz="1800" b="1" i="1">
                  <a:solidFill>
                    <a:srgbClr val="FF0000"/>
                  </a:solidFill>
                  <a:latin typeface="Arial" charset="0"/>
                </a:rPr>
                <a:t>P</a:t>
              </a:r>
              <a:r>
                <a:rPr lang="en-US" sz="1800" b="1" i="1" baseline="-25000">
                  <a:solidFill>
                    <a:srgbClr val="FF0000"/>
                  </a:solidFill>
                  <a:latin typeface="Arial" charset="0"/>
                </a:rPr>
                <a:t>S</a:t>
              </a:r>
              <a:r>
                <a:rPr lang="en-US" sz="1800" b="1" i="1">
                  <a:solidFill>
                    <a:srgbClr val="FF0000"/>
                  </a:solidFill>
                  <a:latin typeface="Arial" charset="0"/>
                </a:rPr>
                <a:t>/P</a:t>
              </a:r>
              <a:r>
                <a:rPr lang="en-US" sz="1800" b="1" i="1" baseline="-25000">
                  <a:solidFill>
                    <a:srgbClr val="FF0000"/>
                  </a:solidFill>
                  <a:latin typeface="Arial" charset="0"/>
                </a:rPr>
                <a:t>T</a:t>
              </a:r>
              <a:endParaRPr lang="en-US" sz="1800" b="1" i="1">
                <a:solidFill>
                  <a:srgbClr val="FF0000"/>
                </a:solidFill>
                <a:latin typeface="Arial" charset="0"/>
              </a:endParaRPr>
            </a:p>
          </p:txBody>
        </p:sp>
        <p:sp>
          <p:nvSpPr>
            <p:cNvPr id="39963" name="Line 17"/>
            <p:cNvSpPr>
              <a:spLocks noChangeShapeType="1"/>
            </p:cNvSpPr>
            <p:nvPr/>
          </p:nvSpPr>
          <p:spPr bwMode="auto">
            <a:xfrm flipH="1">
              <a:off x="2064" y="1872"/>
              <a:ext cx="299" cy="96"/>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grpSp>
        <p:nvGrpSpPr>
          <p:cNvPr id="39947" name="Group 18"/>
          <p:cNvGrpSpPr>
            <a:grpSpLocks/>
          </p:cNvGrpSpPr>
          <p:nvPr/>
        </p:nvGrpSpPr>
        <p:grpSpPr bwMode="auto">
          <a:xfrm>
            <a:off x="3810000" y="3733800"/>
            <a:ext cx="2819400" cy="838200"/>
            <a:chOff x="2208" y="2304"/>
            <a:chExt cx="1776" cy="528"/>
          </a:xfrm>
        </p:grpSpPr>
        <p:sp>
          <p:nvSpPr>
            <p:cNvPr id="39960" name="Text Box 19"/>
            <p:cNvSpPr txBox="1">
              <a:spLocks noChangeArrowheads="1"/>
            </p:cNvSpPr>
            <p:nvPr/>
          </p:nvSpPr>
          <p:spPr bwMode="auto">
            <a:xfrm>
              <a:off x="2880" y="2304"/>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a:solidFill>
                    <a:srgbClr val="333399"/>
                  </a:solidFill>
                  <a:latin typeface="Arial" charset="0"/>
                </a:rPr>
                <a:t>Slope = -</a:t>
              </a:r>
              <a:r>
                <a:rPr lang="en-US" sz="1800" b="1" i="1">
                  <a:solidFill>
                    <a:srgbClr val="333399"/>
                  </a:solidFill>
                  <a:latin typeface="Arial" charset="0"/>
                </a:rPr>
                <a:t>P</a:t>
              </a:r>
              <a:r>
                <a:rPr lang="en-US" sz="1800" b="1" i="1" baseline="-25000">
                  <a:solidFill>
                    <a:srgbClr val="333399"/>
                  </a:solidFill>
                  <a:latin typeface="Arial" charset="0"/>
                </a:rPr>
                <a:t>S</a:t>
              </a:r>
              <a:r>
                <a:rPr lang="en-US" sz="1800" b="1" i="1">
                  <a:solidFill>
                    <a:srgbClr val="333399"/>
                  </a:solidFill>
                  <a:latin typeface="Arial" charset="0"/>
                </a:rPr>
                <a:t>/P</a:t>
              </a:r>
              <a:r>
                <a:rPr lang="en-US" sz="1800" b="1" i="1" baseline="-25000">
                  <a:solidFill>
                    <a:srgbClr val="333399"/>
                  </a:solidFill>
                  <a:latin typeface="Arial" charset="0"/>
                </a:rPr>
                <a:t>T</a:t>
              </a:r>
              <a:endParaRPr lang="en-US" sz="1800" b="1" i="1">
                <a:solidFill>
                  <a:srgbClr val="333399"/>
                </a:solidFill>
                <a:latin typeface="Arial" charset="0"/>
              </a:endParaRPr>
            </a:p>
          </p:txBody>
        </p:sp>
        <p:sp>
          <p:nvSpPr>
            <p:cNvPr id="39961" name="Line 20"/>
            <p:cNvSpPr>
              <a:spLocks noChangeShapeType="1"/>
            </p:cNvSpPr>
            <p:nvPr/>
          </p:nvSpPr>
          <p:spPr bwMode="auto">
            <a:xfrm flipH="1">
              <a:off x="2208" y="2496"/>
              <a:ext cx="720" cy="336"/>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sp>
        <p:nvSpPr>
          <p:cNvPr id="39948" name="Oval 23"/>
          <p:cNvSpPr>
            <a:spLocks noChangeArrowheads="1"/>
          </p:cNvSpPr>
          <p:nvPr/>
        </p:nvSpPr>
        <p:spPr bwMode="auto">
          <a:xfrm>
            <a:off x="5181600" y="4727575"/>
            <a:ext cx="73025" cy="73025"/>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39949" name="Line 28"/>
          <p:cNvSpPr>
            <a:spLocks noChangeShapeType="1"/>
          </p:cNvSpPr>
          <p:nvPr/>
        </p:nvSpPr>
        <p:spPr bwMode="auto">
          <a:xfrm>
            <a:off x="5257800" y="4800600"/>
            <a:ext cx="0" cy="91440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0" name="Line 29"/>
          <p:cNvSpPr>
            <a:spLocks noChangeShapeType="1"/>
          </p:cNvSpPr>
          <p:nvPr/>
        </p:nvSpPr>
        <p:spPr bwMode="auto">
          <a:xfrm flipH="1">
            <a:off x="2286000" y="4800600"/>
            <a:ext cx="2971800"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1" name="Text Box 30"/>
          <p:cNvSpPr txBox="1">
            <a:spLocks noChangeArrowheads="1"/>
          </p:cNvSpPr>
          <p:nvPr/>
        </p:nvSpPr>
        <p:spPr bwMode="auto">
          <a:xfrm>
            <a:off x="1676400" y="4572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Q</a:t>
            </a:r>
            <a:r>
              <a:rPr lang="en-US" sz="1800" b="1" baseline="30000">
                <a:latin typeface="Arial" charset="0"/>
              </a:rPr>
              <a:t>2</a:t>
            </a:r>
            <a:r>
              <a:rPr lang="en-US" sz="1800" b="1" i="1" baseline="-25000">
                <a:latin typeface="Arial" charset="0"/>
              </a:rPr>
              <a:t>T</a:t>
            </a:r>
            <a:endParaRPr lang="en-US" sz="1800" b="1" i="1">
              <a:latin typeface="Arial" charset="0"/>
            </a:endParaRPr>
          </a:p>
        </p:txBody>
      </p:sp>
      <p:sp>
        <p:nvSpPr>
          <p:cNvPr id="39952" name="Text Box 31"/>
          <p:cNvSpPr txBox="1">
            <a:spLocks noChangeArrowheads="1"/>
          </p:cNvSpPr>
          <p:nvPr/>
        </p:nvSpPr>
        <p:spPr bwMode="auto">
          <a:xfrm>
            <a:off x="5029200" y="5867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Q</a:t>
            </a:r>
            <a:r>
              <a:rPr lang="en-US" sz="1800" b="1" baseline="30000">
                <a:latin typeface="Arial" charset="0"/>
              </a:rPr>
              <a:t>2</a:t>
            </a:r>
            <a:r>
              <a:rPr lang="en-US" sz="1800" b="1" i="1" baseline="-25000">
                <a:latin typeface="Arial" charset="0"/>
              </a:rPr>
              <a:t>S</a:t>
            </a:r>
            <a:endParaRPr lang="en-US" sz="1800" b="1" i="1">
              <a:latin typeface="Arial" charset="0"/>
            </a:endParaRPr>
          </a:p>
        </p:txBody>
      </p:sp>
      <p:sp>
        <p:nvSpPr>
          <p:cNvPr id="39953" name="Line 37"/>
          <p:cNvSpPr>
            <a:spLocks noChangeShapeType="1"/>
          </p:cNvSpPr>
          <p:nvPr/>
        </p:nvSpPr>
        <p:spPr bwMode="auto">
          <a:xfrm flipH="1">
            <a:off x="2286000" y="4572000"/>
            <a:ext cx="1447800"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4" name="Text Box 38"/>
          <p:cNvSpPr txBox="1">
            <a:spLocks noChangeArrowheads="1"/>
          </p:cNvSpPr>
          <p:nvPr/>
        </p:nvSpPr>
        <p:spPr bwMode="auto">
          <a:xfrm>
            <a:off x="1676400" y="4267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Q</a:t>
            </a:r>
            <a:r>
              <a:rPr lang="en-US" sz="1800" b="1" baseline="30000">
                <a:latin typeface="Arial" charset="0"/>
              </a:rPr>
              <a:t>1</a:t>
            </a:r>
            <a:r>
              <a:rPr lang="en-US" sz="1800" b="1" i="1" baseline="-25000">
                <a:latin typeface="Arial" charset="0"/>
              </a:rPr>
              <a:t>T</a:t>
            </a:r>
            <a:endParaRPr lang="en-US" sz="1800" b="1" i="1">
              <a:latin typeface="Arial" charset="0"/>
            </a:endParaRPr>
          </a:p>
        </p:txBody>
      </p:sp>
      <p:sp>
        <p:nvSpPr>
          <p:cNvPr id="39955" name="Line 40"/>
          <p:cNvSpPr>
            <a:spLocks noChangeShapeType="1"/>
          </p:cNvSpPr>
          <p:nvPr/>
        </p:nvSpPr>
        <p:spPr bwMode="auto">
          <a:xfrm>
            <a:off x="3733800" y="4572000"/>
            <a:ext cx="0" cy="121920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6" name="Text Box 41"/>
          <p:cNvSpPr txBox="1">
            <a:spLocks noChangeArrowheads="1"/>
          </p:cNvSpPr>
          <p:nvPr/>
        </p:nvSpPr>
        <p:spPr bwMode="auto">
          <a:xfrm>
            <a:off x="3489325" y="58674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800" b="1" i="1">
                <a:latin typeface="Arial" charset="0"/>
              </a:rPr>
              <a:t>Q</a:t>
            </a:r>
            <a:r>
              <a:rPr lang="en-US" sz="1800" b="1" baseline="30000">
                <a:latin typeface="Arial" charset="0"/>
              </a:rPr>
              <a:t>1</a:t>
            </a:r>
            <a:r>
              <a:rPr lang="en-US" sz="1800" b="1" i="1" baseline="-25000">
                <a:latin typeface="Arial" charset="0"/>
              </a:rPr>
              <a:t>S</a:t>
            </a:r>
            <a:endParaRPr lang="en-US" sz="1800" b="1" i="1">
              <a:latin typeface="Arial" charset="0"/>
            </a:endParaRPr>
          </a:p>
        </p:txBody>
      </p:sp>
      <p:sp>
        <p:nvSpPr>
          <p:cNvPr id="39957" name="Rectangle 42"/>
          <p:cNvSpPr>
            <a:spLocks noGrp="1" noChangeArrowheads="1"/>
          </p:cNvSpPr>
          <p:nvPr>
            <p:ph type="title"/>
          </p:nvPr>
        </p:nvSpPr>
        <p:spPr>
          <a:xfrm>
            <a:off x="304800" y="228600"/>
            <a:ext cx="7772400" cy="1143000"/>
          </a:xfrm>
          <a:noFill/>
        </p:spPr>
        <p:txBody>
          <a:bodyPr/>
          <a:lstStyle/>
          <a:p>
            <a:r>
              <a:rPr lang="en-US" sz="4000" smtClean="0"/>
              <a:t>An increase in K in Country A.</a:t>
            </a:r>
          </a:p>
        </p:txBody>
      </p:sp>
      <p:sp>
        <p:nvSpPr>
          <p:cNvPr id="39958" name="Line 44"/>
          <p:cNvSpPr>
            <a:spLocks noChangeShapeType="1"/>
          </p:cNvSpPr>
          <p:nvPr/>
        </p:nvSpPr>
        <p:spPr bwMode="auto">
          <a:xfrm>
            <a:off x="3124200" y="4240213"/>
            <a:ext cx="1143000" cy="636587"/>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9" name="Line 46"/>
          <p:cNvSpPr>
            <a:spLocks noChangeShapeType="1"/>
          </p:cNvSpPr>
          <p:nvPr/>
        </p:nvSpPr>
        <p:spPr bwMode="auto">
          <a:xfrm>
            <a:off x="4648200" y="4419600"/>
            <a:ext cx="1143000" cy="636588"/>
          </a:xfrm>
          <a:prstGeom prst="line">
            <a:avLst/>
          </a:prstGeom>
          <a:noFill/>
          <a:ln w="381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F00609C9-ADF1-4F73-A8D6-3529F5489E0C}" type="slidenum">
              <a:rPr lang="en-US" smtClean="0"/>
              <a:t>33</a:t>
            </a:fld>
            <a:endParaRPr lang="en-US"/>
          </a:p>
        </p:txBody>
      </p:sp>
    </p:spTree>
    <p:extLst>
      <p:ext uri="{BB962C8B-B14F-4D97-AF65-F5344CB8AC3E}">
        <p14:creationId xmlns:p14="http://schemas.microsoft.com/office/powerpoint/2010/main" val="2073921409"/>
      </p:ext>
    </p:extLst>
  </p:cSld>
  <p:clrMapOvr>
    <a:masterClrMapping/>
  </p:clrMapOvr>
  <p:transition spd="med">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7"/>
          <p:cNvSpPr>
            <a:spLocks noChangeArrowheads="1"/>
          </p:cNvSpPr>
          <p:nvPr/>
        </p:nvSpPr>
        <p:spPr bwMode="auto">
          <a:xfrm>
            <a:off x="882738" y="1594707"/>
            <a:ext cx="8047038" cy="4518228"/>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1" name="Rectangle 8"/>
          <p:cNvSpPr>
            <a:spLocks noChangeArrowheads="1"/>
          </p:cNvSpPr>
          <p:nvPr/>
        </p:nvSpPr>
        <p:spPr bwMode="auto">
          <a:xfrm>
            <a:off x="897466" y="1617134"/>
            <a:ext cx="8012671" cy="303179"/>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5" name="Slide Number Placeholder 4"/>
          <p:cNvSpPr>
            <a:spLocks noGrp="1"/>
          </p:cNvSpPr>
          <p:nvPr>
            <p:ph type="sldNum" sz="quarter" idx="12"/>
          </p:nvPr>
        </p:nvSpPr>
        <p:spPr/>
        <p:txBody>
          <a:bodyPr/>
          <a:lstStyle/>
          <a:p>
            <a:fld id="{A97AFCAB-344D-4BA8-B9F3-5DB4AD47E82D}" type="slidenum">
              <a:rPr lang="en-US" smtClean="0">
                <a:solidFill>
                  <a:prstClr val="black">
                    <a:tint val="75000"/>
                  </a:prstClr>
                </a:solidFill>
              </a:rPr>
              <a:pPr/>
              <a:t>34</a:t>
            </a:fld>
            <a:endParaRPr lang="en-US">
              <a:solidFill>
                <a:prstClr val="black">
                  <a:tint val="75000"/>
                </a:prstClr>
              </a:solidFill>
            </a:endParaRPr>
          </a:p>
        </p:txBody>
      </p:sp>
      <p:sp>
        <p:nvSpPr>
          <p:cNvPr id="11" name="Text Box 7"/>
          <p:cNvSpPr txBox="1">
            <a:spLocks noChangeArrowheads="1"/>
          </p:cNvSpPr>
          <p:nvPr/>
        </p:nvSpPr>
        <p:spPr bwMode="auto">
          <a:xfrm>
            <a:off x="906463" y="1617663"/>
            <a:ext cx="1150937" cy="285750"/>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TABLE </a:t>
            </a:r>
            <a:r>
              <a:rPr lang="en-US" altLang="en-US" b="0" dirty="0">
                <a:solidFill>
                  <a:prstClr val="black"/>
                </a:solidFill>
              </a:rPr>
              <a:t>4-1</a:t>
            </a:r>
          </a:p>
        </p:txBody>
      </p:sp>
      <p:sp>
        <p:nvSpPr>
          <p:cNvPr id="12" name="Rectangle 23"/>
          <p:cNvSpPr>
            <a:spLocks noChangeArrowheads="1"/>
          </p:cNvSpPr>
          <p:nvPr/>
        </p:nvSpPr>
        <p:spPr bwMode="auto">
          <a:xfrm>
            <a:off x="1019188" y="1957392"/>
            <a:ext cx="7769225" cy="1554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900" b="0" dirty="0">
                <a:solidFill>
                  <a:prstClr val="black"/>
                </a:solidFill>
                <a:latin typeface="Times New Roman"/>
              </a:rPr>
              <a:t>Leontief used the numbers in this table to test the </a:t>
            </a:r>
            <a:r>
              <a:rPr lang="en-US" altLang="en-US" sz="1900" b="0" dirty="0" err="1">
                <a:solidFill>
                  <a:prstClr val="black"/>
                </a:solidFill>
                <a:latin typeface="Times New Roman"/>
              </a:rPr>
              <a:t>Heckscher</a:t>
            </a:r>
            <a:r>
              <a:rPr lang="en-US" altLang="en-US" sz="1900" b="0" dirty="0">
                <a:solidFill>
                  <a:prstClr val="black"/>
                </a:solidFill>
                <a:latin typeface="Times New Roman"/>
              </a:rPr>
              <a:t>-Ohlin theorem. Each column shows the amount of capital or labor needed to produce $1 million worth of exports from, or imports into, the United States in 1947. As shown in the last row, the capital–labor ratio for exports was less than the capital–labor ratio for imports, which is a paradoxical finding.</a:t>
            </a:r>
          </a:p>
        </p:txBody>
      </p:sp>
      <p:sp>
        <p:nvSpPr>
          <p:cNvPr id="13" name="Rectangle 20"/>
          <p:cNvSpPr>
            <a:spLocks noChangeArrowheads="1"/>
          </p:cNvSpPr>
          <p:nvPr/>
        </p:nvSpPr>
        <p:spPr bwMode="auto">
          <a:xfrm>
            <a:off x="1046163" y="3548063"/>
            <a:ext cx="7493000" cy="1792287"/>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15" name="Rectangle 5"/>
          <p:cNvSpPr>
            <a:spLocks noChangeArrowheads="1"/>
          </p:cNvSpPr>
          <p:nvPr/>
        </p:nvSpPr>
        <p:spPr bwMode="auto">
          <a:xfrm>
            <a:off x="566738" y="820738"/>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Leontief’s Paradox</a:t>
            </a:r>
          </a:p>
        </p:txBody>
      </p:sp>
      <p:sp>
        <p:nvSpPr>
          <p:cNvPr id="20492" name="Text Box 14"/>
          <p:cNvSpPr txBox="1">
            <a:spLocks noChangeArrowheads="1"/>
          </p:cNvSpPr>
          <p:nvPr/>
        </p:nvSpPr>
        <p:spPr bwMode="auto">
          <a:xfrm>
            <a:off x="2001811" y="1594707"/>
            <a:ext cx="14918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Leontief’s Test</a:t>
            </a:r>
          </a:p>
        </p:txBody>
      </p:sp>
      <p:sp>
        <p:nvSpPr>
          <p:cNvPr id="17" name="Rectangle 16"/>
          <p:cNvSpPr>
            <a:spLocks noChangeArrowheads="1"/>
          </p:cNvSpPr>
          <p:nvPr/>
        </p:nvSpPr>
        <p:spPr bwMode="auto">
          <a:xfrm>
            <a:off x="877888" y="333375"/>
            <a:ext cx="5362575" cy="327025"/>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18" name="Straight Connector 17"/>
          <p:cNvCxnSpPr>
            <a:cxnSpLocks noChangeShapeType="1"/>
          </p:cNvCxnSpPr>
          <p:nvPr/>
        </p:nvCxnSpPr>
        <p:spPr bwMode="auto">
          <a:xfrm>
            <a:off x="566738" y="668338"/>
            <a:ext cx="56737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19"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smtClean="0">
                <a:solidFill>
                  <a:srgbClr val="000000"/>
                </a:solidFill>
              </a:rPr>
              <a:t>2  Testing the Heckscher-Ohlin Model</a:t>
            </a:r>
            <a:endParaRPr lang="en-US" altLang="en-US" sz="2400" b="1" dirty="0" smtClean="0">
              <a:solidFill>
                <a:srgbClr val="000000"/>
              </a:solidFill>
            </a:endParaRPr>
          </a:p>
        </p:txBody>
      </p:sp>
      <p:pic>
        <p:nvPicPr>
          <p:cNvPr id="1126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7143" y="3638495"/>
            <a:ext cx="7323569" cy="1610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94257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671071" y="1649530"/>
            <a:ext cx="8252795" cy="4518228"/>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4" name="Rectangle 8"/>
          <p:cNvSpPr>
            <a:spLocks noChangeArrowheads="1"/>
          </p:cNvSpPr>
          <p:nvPr/>
        </p:nvSpPr>
        <p:spPr bwMode="auto">
          <a:xfrm>
            <a:off x="685800" y="1671957"/>
            <a:ext cx="8217549" cy="303179"/>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7" name="Rectangle 6"/>
          <p:cNvSpPr>
            <a:spLocks noChangeArrowheads="1"/>
          </p:cNvSpPr>
          <p:nvPr/>
        </p:nvSpPr>
        <p:spPr bwMode="auto">
          <a:xfrm>
            <a:off x="566738" y="1101782"/>
            <a:ext cx="7947025"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00B050"/>
                </a:solidFill>
              </a:rPr>
              <a:t>Capital, Labor and Land Abundance</a:t>
            </a:r>
          </a:p>
          <a:p>
            <a:pPr eaLnBrk="1" hangingPunct="1">
              <a:spcBef>
                <a:spcPct val="20000"/>
              </a:spcBef>
            </a:pPr>
            <a:endParaRPr lang="en-US" altLang="en-US" sz="2000" dirty="0">
              <a:solidFill>
                <a:srgbClr val="3D68AF"/>
              </a:solidFill>
            </a:endParaRPr>
          </a:p>
        </p:txBody>
      </p:sp>
      <p:sp>
        <p:nvSpPr>
          <p:cNvPr id="24579" name="Rectangle 5"/>
          <p:cNvSpPr>
            <a:spLocks noChangeArrowheads="1"/>
          </p:cNvSpPr>
          <p:nvPr/>
        </p:nvSpPr>
        <p:spPr bwMode="auto">
          <a:xfrm>
            <a:off x="566738" y="747713"/>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Factor Endowments in the New Millennium</a:t>
            </a:r>
          </a:p>
        </p:txBody>
      </p:sp>
      <p:sp>
        <p:nvSpPr>
          <p:cNvPr id="18" name="Text Box 7"/>
          <p:cNvSpPr txBox="1">
            <a:spLocks noChangeArrowheads="1"/>
          </p:cNvSpPr>
          <p:nvPr/>
        </p:nvSpPr>
        <p:spPr bwMode="auto">
          <a:xfrm>
            <a:off x="676275" y="1666665"/>
            <a:ext cx="1438275" cy="287338"/>
          </a:xfrm>
          <a:prstGeom prst="rect">
            <a:avLst/>
          </a:prstGeom>
          <a:solidFill>
            <a:srgbClr val="F4D296"/>
          </a:solidFill>
          <a:ln>
            <a:noFill/>
          </a:ln>
          <a:extLst/>
        </p:spPr>
        <p:txBody>
          <a:bodyPr>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cs typeface="Arial" panose="020B0604020202020204" pitchFamily="34" charset="0"/>
              </a:rPr>
              <a:t>FIGURE</a:t>
            </a:r>
            <a:r>
              <a:rPr lang="en-US" altLang="en-US" b="0" dirty="0">
                <a:solidFill>
                  <a:prstClr val="black"/>
                </a:solidFill>
                <a:cs typeface="Arial" panose="020B0604020202020204" pitchFamily="34" charset="0"/>
              </a:rPr>
              <a:t> 4-6</a:t>
            </a:r>
          </a:p>
        </p:txBody>
      </p:sp>
      <p:sp>
        <p:nvSpPr>
          <p:cNvPr id="19" name="Rectangle 20"/>
          <p:cNvSpPr>
            <a:spLocks noChangeArrowheads="1"/>
          </p:cNvSpPr>
          <p:nvPr/>
        </p:nvSpPr>
        <p:spPr bwMode="auto">
          <a:xfrm>
            <a:off x="742950" y="2034964"/>
            <a:ext cx="5800725" cy="3616325"/>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20" name="Rectangle 23"/>
          <p:cNvSpPr>
            <a:spLocks noChangeArrowheads="1"/>
          </p:cNvSpPr>
          <p:nvPr/>
        </p:nvSpPr>
        <p:spPr bwMode="auto">
          <a:xfrm>
            <a:off x="6534149" y="1966000"/>
            <a:ext cx="2416175" cy="4575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700" b="0" dirty="0" smtClean="0">
                <a:solidFill>
                  <a:prstClr val="black"/>
                </a:solidFill>
                <a:latin typeface="Times New Roman"/>
              </a:rPr>
              <a:t>Shown </a:t>
            </a:r>
            <a:r>
              <a:rPr lang="en-US" altLang="en-US" sz="1700" b="0" dirty="0">
                <a:solidFill>
                  <a:prstClr val="black"/>
                </a:solidFill>
                <a:latin typeface="Times New Roman"/>
              </a:rPr>
              <a:t>here are country shares of six factors of production in the year </a:t>
            </a:r>
            <a:r>
              <a:rPr lang="en-US" altLang="en-US" sz="1700" b="0" dirty="0" smtClean="0">
                <a:solidFill>
                  <a:prstClr val="black"/>
                </a:solidFill>
                <a:latin typeface="Times New Roman"/>
              </a:rPr>
              <a:t>2010</a:t>
            </a:r>
            <a:r>
              <a:rPr lang="en-US" altLang="en-US" sz="1700" b="0" dirty="0">
                <a:solidFill>
                  <a:prstClr val="black"/>
                </a:solidFill>
                <a:latin typeface="Times New Roman"/>
              </a:rPr>
              <a:t>, for eight </a:t>
            </a:r>
            <a:r>
              <a:rPr lang="en-US" altLang="en-US" sz="1700" b="0" dirty="0" smtClean="0">
                <a:solidFill>
                  <a:prstClr val="black"/>
                </a:solidFill>
                <a:latin typeface="Times New Roman"/>
              </a:rPr>
              <a:t>countries </a:t>
            </a:r>
            <a:r>
              <a:rPr lang="en-US" altLang="en-US" sz="1700" b="0" dirty="0">
                <a:solidFill>
                  <a:prstClr val="black"/>
                </a:solidFill>
                <a:latin typeface="Times New Roman"/>
              </a:rPr>
              <a:t>and the rest of the </a:t>
            </a:r>
            <a:r>
              <a:rPr lang="en-US" altLang="en-US" sz="1700" b="0" dirty="0" smtClean="0">
                <a:solidFill>
                  <a:prstClr val="black"/>
                </a:solidFill>
                <a:latin typeface="Times New Roman"/>
              </a:rPr>
              <a:t>world. We </a:t>
            </a:r>
            <a:r>
              <a:rPr lang="en-US" altLang="en-US" sz="1700" b="0" dirty="0">
                <a:solidFill>
                  <a:prstClr val="black"/>
                </a:solidFill>
                <a:latin typeface="Times New Roman"/>
              </a:rPr>
              <a:t>see that </a:t>
            </a:r>
            <a:r>
              <a:rPr lang="en-US" altLang="en-US" sz="1700" b="0" dirty="0" smtClean="0">
                <a:solidFill>
                  <a:prstClr val="black"/>
                </a:solidFill>
                <a:latin typeface="Times New Roman"/>
              </a:rPr>
              <a:t>17% </a:t>
            </a:r>
            <a:r>
              <a:rPr lang="en-US" altLang="en-US" sz="1700" b="0" dirty="0">
                <a:solidFill>
                  <a:prstClr val="black"/>
                </a:solidFill>
                <a:latin typeface="Times New Roman"/>
              </a:rPr>
              <a:t>of the world’s physical capital </a:t>
            </a:r>
            <a:r>
              <a:rPr lang="en-US" altLang="en-US" sz="1700" b="0" dirty="0" smtClean="0">
                <a:solidFill>
                  <a:prstClr val="black"/>
                </a:solidFill>
                <a:latin typeface="Times New Roman"/>
              </a:rPr>
              <a:t>was </a:t>
            </a:r>
            <a:r>
              <a:rPr lang="en-US" altLang="en-US" sz="1700" b="0" dirty="0">
                <a:solidFill>
                  <a:prstClr val="black"/>
                </a:solidFill>
                <a:latin typeface="Times New Roman"/>
              </a:rPr>
              <a:t>located in the United States, with </a:t>
            </a:r>
            <a:r>
              <a:rPr lang="en-US" altLang="en-US" sz="1700" b="0" dirty="0" smtClean="0">
                <a:solidFill>
                  <a:prstClr val="black"/>
                </a:solidFill>
                <a:latin typeface="Times New Roman"/>
              </a:rPr>
              <a:t>17% </a:t>
            </a:r>
            <a:r>
              <a:rPr lang="en-US" altLang="en-US" sz="1700" b="0" dirty="0">
                <a:solidFill>
                  <a:prstClr val="black"/>
                </a:solidFill>
                <a:latin typeface="Times New Roman"/>
              </a:rPr>
              <a:t>located in China, </a:t>
            </a:r>
            <a:r>
              <a:rPr lang="en-US" altLang="en-US" sz="1700" b="0" dirty="0" smtClean="0">
                <a:solidFill>
                  <a:prstClr val="black"/>
                </a:solidFill>
                <a:latin typeface="Times New Roman"/>
              </a:rPr>
              <a:t>8% </a:t>
            </a:r>
            <a:r>
              <a:rPr lang="en-US" altLang="en-US" sz="1700" b="0" dirty="0">
                <a:solidFill>
                  <a:prstClr val="black"/>
                </a:solidFill>
                <a:latin typeface="Times New Roman"/>
              </a:rPr>
              <a:t>located in </a:t>
            </a:r>
            <a:r>
              <a:rPr lang="en-US" altLang="en-US" sz="1700" b="0" dirty="0" smtClean="0">
                <a:solidFill>
                  <a:prstClr val="black"/>
                </a:solidFill>
                <a:latin typeface="Times New Roman"/>
              </a:rPr>
              <a:t>Japan. </a:t>
            </a:r>
            <a:r>
              <a:rPr lang="en-US" altLang="en-US" sz="1700" b="0" dirty="0">
                <a:solidFill>
                  <a:prstClr val="black"/>
                </a:solidFill>
                <a:latin typeface="Times New Roman"/>
              </a:rPr>
              <a:t>In the final bar graph, we see </a:t>
            </a:r>
            <a:r>
              <a:rPr lang="en-US" altLang="en-US" sz="1700" b="0" dirty="0" smtClean="0">
                <a:solidFill>
                  <a:prstClr val="black"/>
                </a:solidFill>
                <a:latin typeface="Times New Roman"/>
              </a:rPr>
              <a:t>the </a:t>
            </a:r>
            <a:r>
              <a:rPr lang="en-US" altLang="en-US" sz="1700" b="0" dirty="0">
                <a:solidFill>
                  <a:prstClr val="black"/>
                </a:solidFill>
                <a:latin typeface="Times New Roman"/>
              </a:rPr>
              <a:t>United States had </a:t>
            </a:r>
            <a:r>
              <a:rPr lang="en-US" altLang="en-US" sz="1700" b="0" dirty="0" smtClean="0">
                <a:solidFill>
                  <a:prstClr val="black"/>
                </a:solidFill>
                <a:latin typeface="Times New Roman"/>
              </a:rPr>
              <a:t>19% </a:t>
            </a:r>
            <a:r>
              <a:rPr lang="en-US" altLang="en-US" sz="1700" b="0" dirty="0">
                <a:solidFill>
                  <a:prstClr val="black"/>
                </a:solidFill>
                <a:latin typeface="Times New Roman"/>
              </a:rPr>
              <a:t>of world GDP, China had </a:t>
            </a:r>
            <a:r>
              <a:rPr lang="en-US" altLang="en-US" sz="1700" b="0" dirty="0" smtClean="0">
                <a:solidFill>
                  <a:prstClr val="black"/>
                </a:solidFill>
                <a:latin typeface="Times New Roman"/>
              </a:rPr>
              <a:t>14%, </a:t>
            </a:r>
            <a:r>
              <a:rPr lang="en-US" altLang="en-US" sz="1700" b="0" dirty="0">
                <a:solidFill>
                  <a:prstClr val="black"/>
                </a:solidFill>
                <a:latin typeface="Times New Roman"/>
              </a:rPr>
              <a:t>Japan had </a:t>
            </a:r>
            <a:r>
              <a:rPr lang="en-US" altLang="en-US" sz="1700" b="0" dirty="0" smtClean="0">
                <a:solidFill>
                  <a:prstClr val="black"/>
                </a:solidFill>
                <a:latin typeface="Times New Roman"/>
              </a:rPr>
              <a:t>5.6%, </a:t>
            </a:r>
            <a:r>
              <a:rPr lang="en-US" altLang="en-US" sz="1700" b="0" dirty="0">
                <a:solidFill>
                  <a:prstClr val="black"/>
                </a:solidFill>
                <a:latin typeface="Times New Roman"/>
              </a:rPr>
              <a:t>and so on. </a:t>
            </a:r>
          </a:p>
          <a:p>
            <a:pPr eaLnBrk="1" hangingPunct="1">
              <a:spcBef>
                <a:spcPct val="10000"/>
              </a:spcBef>
              <a:spcAft>
                <a:spcPct val="10000"/>
              </a:spcAft>
            </a:pPr>
            <a:endParaRPr lang="en-US" altLang="en-US" sz="1600" b="0" dirty="0">
              <a:solidFill>
                <a:prstClr val="black"/>
              </a:solidFill>
            </a:endParaRPr>
          </a:p>
        </p:txBody>
      </p: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35</a:t>
            </a:fld>
            <a:endParaRPr lang="en-US" dirty="0">
              <a:solidFill>
                <a:prstClr val="black">
                  <a:tint val="75000"/>
                </a:prstClr>
              </a:solidFill>
            </a:endParaRPr>
          </a:p>
        </p:txBody>
      </p:sp>
      <p:sp>
        <p:nvSpPr>
          <p:cNvPr id="4" name="Rectangle 3"/>
          <p:cNvSpPr/>
          <p:nvPr/>
        </p:nvSpPr>
        <p:spPr>
          <a:xfrm>
            <a:off x="2114550" y="1643021"/>
            <a:ext cx="3413114" cy="338554"/>
          </a:xfrm>
          <a:prstGeom prst="rect">
            <a:avLst/>
          </a:prstGeom>
        </p:spPr>
        <p:txBody>
          <a:bodyPr wrap="none">
            <a:spAutoFit/>
          </a:bodyPr>
          <a:lstStyle/>
          <a:p>
            <a:r>
              <a:rPr lang="en-US" altLang="en-US" sz="1600" dirty="0">
                <a:solidFill>
                  <a:prstClr val="black"/>
                </a:solidFill>
                <a:latin typeface="Arial"/>
              </a:rPr>
              <a:t>Country Factor Endowments, 2010 </a:t>
            </a:r>
            <a:endParaRPr lang="en-US" sz="1600" dirty="0">
              <a:solidFill>
                <a:prstClr val="black"/>
              </a:solidFill>
              <a:latin typeface="Arial"/>
            </a:endParaRPr>
          </a:p>
        </p:txBody>
      </p:sp>
      <p:sp>
        <p:nvSpPr>
          <p:cNvPr id="17" name="Rectangle 16"/>
          <p:cNvSpPr>
            <a:spLocks noChangeArrowheads="1"/>
          </p:cNvSpPr>
          <p:nvPr/>
        </p:nvSpPr>
        <p:spPr bwMode="auto">
          <a:xfrm>
            <a:off x="877888" y="333375"/>
            <a:ext cx="5362575" cy="327025"/>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21" name="Straight Connector 20"/>
          <p:cNvCxnSpPr>
            <a:cxnSpLocks noChangeShapeType="1"/>
          </p:cNvCxnSpPr>
          <p:nvPr/>
        </p:nvCxnSpPr>
        <p:spPr bwMode="auto">
          <a:xfrm>
            <a:off x="566738" y="668338"/>
            <a:ext cx="56737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22"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smtClean="0">
                <a:solidFill>
                  <a:srgbClr val="000000"/>
                </a:solidFill>
              </a:rPr>
              <a:t>2  Testing the Heckscher-Ohlin Model</a:t>
            </a:r>
            <a:endParaRPr lang="en-US" altLang="en-US" sz="2400" b="1" dirty="0" smtClean="0">
              <a:solidFill>
                <a:srgbClr val="000000"/>
              </a:solidFill>
            </a:endParaRPr>
          </a:p>
        </p:txBody>
      </p:sp>
      <p:pic>
        <p:nvPicPr>
          <p:cNvPr id="1229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7953" y="2160228"/>
            <a:ext cx="5714649" cy="3386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505749"/>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7"/>
          <p:cNvSpPr>
            <a:spLocks noChangeArrowheads="1"/>
          </p:cNvSpPr>
          <p:nvPr/>
        </p:nvSpPr>
        <p:spPr bwMode="auto">
          <a:xfrm>
            <a:off x="577937" y="1272972"/>
            <a:ext cx="8405195" cy="4950027"/>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1" name="Rectangle 8"/>
          <p:cNvSpPr>
            <a:spLocks noChangeArrowheads="1"/>
          </p:cNvSpPr>
          <p:nvPr/>
        </p:nvSpPr>
        <p:spPr bwMode="auto">
          <a:xfrm>
            <a:off x="592666" y="1295401"/>
            <a:ext cx="8369298" cy="313266"/>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8674" name="Rectangle 5"/>
          <p:cNvSpPr>
            <a:spLocks noChangeArrowheads="1"/>
          </p:cNvSpPr>
          <p:nvPr/>
        </p:nvSpPr>
        <p:spPr bwMode="auto">
          <a:xfrm>
            <a:off x="566738" y="776096"/>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Differing Productivities </a:t>
            </a:r>
            <a:r>
              <a:rPr lang="en-US" altLang="en-US" sz="2200" dirty="0" smtClean="0">
                <a:solidFill>
                  <a:srgbClr val="254061"/>
                </a:solidFill>
              </a:rPr>
              <a:t>Across </a:t>
            </a:r>
            <a:r>
              <a:rPr lang="en-US" altLang="en-US" sz="2200" dirty="0">
                <a:solidFill>
                  <a:srgbClr val="254061"/>
                </a:solidFill>
              </a:rPr>
              <a:t>Countries</a:t>
            </a:r>
          </a:p>
        </p:txBody>
      </p:sp>
      <p:sp>
        <p:nvSpPr>
          <p:cNvPr id="13" name="Text Box 7"/>
          <p:cNvSpPr txBox="1">
            <a:spLocks noChangeArrowheads="1"/>
          </p:cNvSpPr>
          <p:nvPr/>
        </p:nvSpPr>
        <p:spPr bwMode="auto">
          <a:xfrm>
            <a:off x="594256" y="1311805"/>
            <a:ext cx="1852611" cy="285750"/>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4-7 (1 of 2)</a:t>
            </a:r>
          </a:p>
        </p:txBody>
      </p:sp>
      <p:sp>
        <p:nvSpPr>
          <p:cNvPr id="14" name="Rectangle 20"/>
          <p:cNvSpPr>
            <a:spLocks noChangeArrowheads="1"/>
          </p:cNvSpPr>
          <p:nvPr/>
        </p:nvSpPr>
        <p:spPr bwMode="auto">
          <a:xfrm>
            <a:off x="650875" y="2003425"/>
            <a:ext cx="5546725" cy="3635375"/>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18" name="Rectangle 23"/>
          <p:cNvSpPr>
            <a:spLocks noChangeArrowheads="1"/>
          </p:cNvSpPr>
          <p:nvPr/>
        </p:nvSpPr>
        <p:spPr bwMode="auto">
          <a:xfrm>
            <a:off x="6197600" y="1627188"/>
            <a:ext cx="2794000" cy="4705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650" b="0" dirty="0" smtClean="0">
                <a:solidFill>
                  <a:prstClr val="black"/>
                </a:solidFill>
                <a:latin typeface="Times New Roman"/>
              </a:rPr>
              <a:t>Shown here are country shares of R&amp;D scientists and land in 2010, using the information from Figure 4.6, and adjusting for the productivity of each factor across countries to obtain the “effective” shares</a:t>
            </a:r>
            <a:r>
              <a:rPr lang="en-US" altLang="en-US" sz="1650" b="0" dirty="0">
                <a:solidFill>
                  <a:prstClr val="black"/>
                </a:solidFill>
                <a:latin typeface="Times New Roman"/>
              </a:rPr>
              <a:t>. China was abundant in R&amp;D scientists </a:t>
            </a:r>
            <a:r>
              <a:rPr lang="en-US" altLang="en-US" sz="1650" b="0" dirty="0" smtClean="0">
                <a:solidFill>
                  <a:prstClr val="black"/>
                </a:solidFill>
                <a:latin typeface="Times New Roman"/>
              </a:rPr>
              <a:t>(</a:t>
            </a:r>
            <a:r>
              <a:rPr lang="en-US" altLang="en-US" sz="1650" b="0" dirty="0">
                <a:solidFill>
                  <a:prstClr val="black"/>
                </a:solidFill>
                <a:latin typeface="Times New Roman"/>
              </a:rPr>
              <a:t>since it had </a:t>
            </a:r>
            <a:r>
              <a:rPr lang="en-US" altLang="en-US" sz="1650" b="0" dirty="0" smtClean="0">
                <a:solidFill>
                  <a:prstClr val="black"/>
                </a:solidFill>
                <a:latin typeface="Times New Roman"/>
              </a:rPr>
              <a:t>20% </a:t>
            </a:r>
            <a:r>
              <a:rPr lang="en-US" altLang="en-US" sz="1650" b="0" dirty="0">
                <a:solidFill>
                  <a:prstClr val="black"/>
                </a:solidFill>
                <a:latin typeface="Times New Roman"/>
              </a:rPr>
              <a:t>of the world’s R&amp;D scientists as compared with </a:t>
            </a:r>
            <a:r>
              <a:rPr lang="en-US" altLang="en-US" sz="1650" b="0" dirty="0" smtClean="0">
                <a:solidFill>
                  <a:prstClr val="black"/>
                </a:solidFill>
                <a:latin typeface="Times New Roman"/>
              </a:rPr>
              <a:t>14% </a:t>
            </a:r>
            <a:r>
              <a:rPr lang="en-US" altLang="en-US" sz="1650" b="0" dirty="0">
                <a:solidFill>
                  <a:prstClr val="black"/>
                </a:solidFill>
                <a:latin typeface="Times New Roman"/>
              </a:rPr>
              <a:t>of the world’s GDP) but scarce in effective R&amp;D scientists </a:t>
            </a:r>
            <a:r>
              <a:rPr lang="en-US" altLang="en-US" sz="1650" b="0" dirty="0" smtClean="0">
                <a:solidFill>
                  <a:prstClr val="black"/>
                </a:solidFill>
                <a:latin typeface="Times New Roman"/>
              </a:rPr>
              <a:t>(having 7</a:t>
            </a:r>
            <a:r>
              <a:rPr lang="en-US" altLang="en-US" sz="1650" b="0" dirty="0">
                <a:solidFill>
                  <a:prstClr val="black"/>
                </a:solidFill>
                <a:latin typeface="Times New Roman"/>
              </a:rPr>
              <a:t>% of the world’s effective R&amp;D scientists as compared with 11% of the world’s GDP).</a:t>
            </a:r>
          </a:p>
          <a:p>
            <a:pPr eaLnBrk="1" hangingPunct="1">
              <a:spcBef>
                <a:spcPct val="10000"/>
              </a:spcBef>
              <a:spcAft>
                <a:spcPct val="10000"/>
              </a:spcAft>
            </a:pPr>
            <a:endParaRPr lang="en-US" altLang="en-US" sz="1600" b="0" dirty="0">
              <a:solidFill>
                <a:prstClr val="black"/>
              </a:solidFill>
            </a:endParaRPr>
          </a:p>
        </p:txBody>
      </p: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36</a:t>
            </a:fld>
            <a:endParaRPr lang="en-US">
              <a:solidFill>
                <a:prstClr val="black">
                  <a:tint val="75000"/>
                </a:prstClr>
              </a:solidFill>
            </a:endParaRPr>
          </a:p>
        </p:txBody>
      </p:sp>
      <p:sp>
        <p:nvSpPr>
          <p:cNvPr id="28694" name="Text Box 24"/>
          <p:cNvSpPr txBox="1">
            <a:spLocks noChangeArrowheads="1"/>
          </p:cNvSpPr>
          <p:nvPr/>
        </p:nvSpPr>
        <p:spPr bwMode="auto">
          <a:xfrm>
            <a:off x="2444260" y="1272972"/>
            <a:ext cx="3683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“Effective” Factor Endowments, </a:t>
            </a:r>
            <a:r>
              <a:rPr lang="en-US" altLang="en-US" sz="1600" b="0" dirty="0" smtClean="0">
                <a:solidFill>
                  <a:prstClr val="black"/>
                </a:solidFill>
              </a:rPr>
              <a:t>2010</a:t>
            </a:r>
            <a:endParaRPr lang="en-US" altLang="en-US" sz="1600" b="0" dirty="0">
              <a:solidFill>
                <a:prstClr val="black"/>
              </a:solidFill>
            </a:endParaRPr>
          </a:p>
        </p:txBody>
      </p:sp>
      <p:sp>
        <p:nvSpPr>
          <p:cNvPr id="16" name="Rectangle 15"/>
          <p:cNvSpPr>
            <a:spLocks noChangeArrowheads="1"/>
          </p:cNvSpPr>
          <p:nvPr/>
        </p:nvSpPr>
        <p:spPr bwMode="auto">
          <a:xfrm>
            <a:off x="877888" y="333375"/>
            <a:ext cx="5362575" cy="327025"/>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17" name="Straight Connector 16"/>
          <p:cNvCxnSpPr>
            <a:cxnSpLocks noChangeShapeType="1"/>
          </p:cNvCxnSpPr>
          <p:nvPr/>
        </p:nvCxnSpPr>
        <p:spPr bwMode="auto">
          <a:xfrm>
            <a:off x="566738" y="668338"/>
            <a:ext cx="56737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19"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smtClean="0">
                <a:solidFill>
                  <a:srgbClr val="000000"/>
                </a:solidFill>
              </a:rPr>
              <a:t>2  Testing the Heckscher-Ohlin Model</a:t>
            </a:r>
            <a:endParaRPr lang="en-US" altLang="en-US" sz="2400" b="1" dirty="0" smtClean="0">
              <a:solidFill>
                <a:srgbClr val="000000"/>
              </a:solidFill>
            </a:endParaRPr>
          </a:p>
        </p:txBody>
      </p:sp>
      <p:pic>
        <p:nvPicPr>
          <p:cNvPr id="133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464" y="2093807"/>
            <a:ext cx="5419844" cy="34407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620221"/>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7"/>
          <p:cNvSpPr>
            <a:spLocks noChangeArrowheads="1"/>
          </p:cNvSpPr>
          <p:nvPr/>
        </p:nvSpPr>
        <p:spPr bwMode="auto">
          <a:xfrm>
            <a:off x="577937" y="1272972"/>
            <a:ext cx="8405195" cy="4950027"/>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0" name="Rectangle 8"/>
          <p:cNvSpPr>
            <a:spLocks noChangeArrowheads="1"/>
          </p:cNvSpPr>
          <p:nvPr/>
        </p:nvSpPr>
        <p:spPr bwMode="auto">
          <a:xfrm>
            <a:off x="592666" y="1295400"/>
            <a:ext cx="8369298" cy="313267"/>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9698" name="Rectangle 5"/>
          <p:cNvSpPr>
            <a:spLocks noChangeArrowheads="1"/>
          </p:cNvSpPr>
          <p:nvPr/>
        </p:nvSpPr>
        <p:spPr bwMode="auto">
          <a:xfrm>
            <a:off x="566738" y="746581"/>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Differing Productivities </a:t>
            </a:r>
            <a:r>
              <a:rPr lang="en-US" altLang="en-US" sz="2200" dirty="0" smtClean="0">
                <a:solidFill>
                  <a:srgbClr val="254061"/>
                </a:solidFill>
              </a:rPr>
              <a:t>Across </a:t>
            </a:r>
            <a:r>
              <a:rPr lang="en-US" altLang="en-US" sz="2200" dirty="0">
                <a:solidFill>
                  <a:srgbClr val="254061"/>
                </a:solidFill>
              </a:rPr>
              <a:t>Countries</a:t>
            </a:r>
          </a:p>
        </p:txBody>
      </p:sp>
      <p:sp>
        <p:nvSpPr>
          <p:cNvPr id="29700" name="Text Box 7"/>
          <p:cNvSpPr txBox="1">
            <a:spLocks noChangeArrowheads="1"/>
          </p:cNvSpPr>
          <p:nvPr/>
        </p:nvSpPr>
        <p:spPr bwMode="auto">
          <a:xfrm>
            <a:off x="585789" y="1303338"/>
            <a:ext cx="1852612" cy="285750"/>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4-7 (2 of 2)</a:t>
            </a:r>
          </a:p>
        </p:txBody>
      </p:sp>
      <p:sp>
        <p:nvSpPr>
          <p:cNvPr id="29701" name="Rectangle 20"/>
          <p:cNvSpPr>
            <a:spLocks noChangeArrowheads="1"/>
          </p:cNvSpPr>
          <p:nvPr/>
        </p:nvSpPr>
        <p:spPr bwMode="auto">
          <a:xfrm>
            <a:off x="650875" y="1927225"/>
            <a:ext cx="5591175" cy="3635375"/>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29702" name="Rectangle 23"/>
          <p:cNvSpPr>
            <a:spLocks noChangeArrowheads="1"/>
          </p:cNvSpPr>
          <p:nvPr/>
        </p:nvSpPr>
        <p:spPr bwMode="auto">
          <a:xfrm>
            <a:off x="6234112" y="1631081"/>
            <a:ext cx="2757488" cy="4193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900" b="0" dirty="0" smtClean="0">
                <a:solidFill>
                  <a:prstClr val="black"/>
                </a:solidFill>
                <a:latin typeface="Times New Roman"/>
              </a:rPr>
              <a:t>In 2010, the </a:t>
            </a:r>
            <a:r>
              <a:rPr lang="en-US" altLang="en-US" sz="1900" b="0" dirty="0">
                <a:solidFill>
                  <a:prstClr val="black"/>
                </a:solidFill>
                <a:latin typeface="Times New Roman"/>
              </a:rPr>
              <a:t>United States was scarce in arable land when using the number of acres (since it had </a:t>
            </a:r>
            <a:r>
              <a:rPr lang="en-US" altLang="en-US" sz="1900" b="0" dirty="0" smtClean="0">
                <a:solidFill>
                  <a:prstClr val="black"/>
                </a:solidFill>
                <a:latin typeface="Times New Roman"/>
              </a:rPr>
              <a:t>12% </a:t>
            </a:r>
            <a:r>
              <a:rPr lang="en-US" altLang="en-US" sz="1900" b="0" dirty="0">
                <a:solidFill>
                  <a:prstClr val="black"/>
                </a:solidFill>
                <a:latin typeface="Times New Roman"/>
              </a:rPr>
              <a:t>of the world’s land as compared with </a:t>
            </a:r>
            <a:r>
              <a:rPr lang="en-US" altLang="en-US" sz="1900" b="0" dirty="0" smtClean="0">
                <a:solidFill>
                  <a:prstClr val="black"/>
                </a:solidFill>
                <a:latin typeface="Times New Roman"/>
              </a:rPr>
              <a:t>19% </a:t>
            </a:r>
            <a:r>
              <a:rPr lang="en-US" altLang="en-US" sz="1900" b="0" dirty="0">
                <a:solidFill>
                  <a:prstClr val="black"/>
                </a:solidFill>
                <a:latin typeface="Times New Roman"/>
              </a:rPr>
              <a:t>of the world’s GDP) but neither scarce nor abundant in effective land (since it had </a:t>
            </a:r>
            <a:r>
              <a:rPr lang="en-US" altLang="en-US" sz="1900" b="0" dirty="0" smtClean="0">
                <a:solidFill>
                  <a:prstClr val="black"/>
                </a:solidFill>
                <a:latin typeface="Times New Roman"/>
              </a:rPr>
              <a:t>20% </a:t>
            </a:r>
            <a:r>
              <a:rPr lang="en-US" altLang="en-US" sz="1900" b="0" dirty="0">
                <a:solidFill>
                  <a:prstClr val="black"/>
                </a:solidFill>
                <a:latin typeface="Times New Roman"/>
              </a:rPr>
              <a:t>of the world’s effective land, which nearly equaled its share of the world’s GDP).</a:t>
            </a:r>
          </a:p>
          <a:p>
            <a:pPr eaLnBrk="1" hangingPunct="1">
              <a:spcBef>
                <a:spcPct val="10000"/>
              </a:spcBef>
              <a:spcAft>
                <a:spcPct val="10000"/>
              </a:spcAft>
            </a:pPr>
            <a:endParaRPr lang="en-US" altLang="en-US" sz="1600" b="0" dirty="0">
              <a:solidFill>
                <a:prstClr val="black"/>
              </a:solidFill>
            </a:endParaRPr>
          </a:p>
        </p:txBody>
      </p: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37</a:t>
            </a:fld>
            <a:endParaRPr lang="en-US">
              <a:solidFill>
                <a:prstClr val="black">
                  <a:tint val="75000"/>
                </a:prstClr>
              </a:solidFill>
            </a:endParaRPr>
          </a:p>
        </p:txBody>
      </p:sp>
      <p:sp>
        <p:nvSpPr>
          <p:cNvPr id="26" name="Text Box 24"/>
          <p:cNvSpPr txBox="1">
            <a:spLocks noChangeArrowheads="1"/>
          </p:cNvSpPr>
          <p:nvPr/>
        </p:nvSpPr>
        <p:spPr bwMode="auto">
          <a:xfrm>
            <a:off x="2401093" y="1276936"/>
            <a:ext cx="46892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“Effective” Factor Endowments, </a:t>
            </a:r>
            <a:r>
              <a:rPr lang="en-US" altLang="en-US" sz="1600" b="0" dirty="0" smtClean="0">
                <a:solidFill>
                  <a:prstClr val="black"/>
                </a:solidFill>
              </a:rPr>
              <a:t>2010 (continued)</a:t>
            </a:r>
            <a:endParaRPr lang="en-US" altLang="en-US" sz="1600" b="0" dirty="0">
              <a:solidFill>
                <a:prstClr val="black"/>
              </a:solidFill>
            </a:endParaRPr>
          </a:p>
        </p:txBody>
      </p:sp>
      <p:sp>
        <p:nvSpPr>
          <p:cNvPr id="16" name="Rectangle 15"/>
          <p:cNvSpPr>
            <a:spLocks noChangeArrowheads="1"/>
          </p:cNvSpPr>
          <p:nvPr/>
        </p:nvSpPr>
        <p:spPr bwMode="auto">
          <a:xfrm>
            <a:off x="877888" y="333375"/>
            <a:ext cx="5362575" cy="327025"/>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17" name="Straight Connector 16"/>
          <p:cNvCxnSpPr>
            <a:cxnSpLocks noChangeShapeType="1"/>
          </p:cNvCxnSpPr>
          <p:nvPr/>
        </p:nvCxnSpPr>
        <p:spPr bwMode="auto">
          <a:xfrm>
            <a:off x="566738" y="668338"/>
            <a:ext cx="56737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18"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smtClean="0">
                <a:solidFill>
                  <a:srgbClr val="000000"/>
                </a:solidFill>
              </a:rPr>
              <a:t>2  Testing the Heckscher-Ohlin Model</a:t>
            </a:r>
            <a:endParaRPr lang="en-US" altLang="en-US" sz="2400" b="1" dirty="0" smtClean="0">
              <a:solidFill>
                <a:srgbClr val="000000"/>
              </a:solidFill>
            </a:endParaRPr>
          </a:p>
        </p:txBody>
      </p:sp>
      <p:pic>
        <p:nvPicPr>
          <p:cNvPr id="1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608" y="2033519"/>
            <a:ext cx="5419844" cy="34407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79080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Rectangle 7"/>
          <p:cNvSpPr>
            <a:spLocks noChangeArrowheads="1"/>
          </p:cNvSpPr>
          <p:nvPr/>
        </p:nvSpPr>
        <p:spPr bwMode="auto">
          <a:xfrm>
            <a:off x="738805" y="1833023"/>
            <a:ext cx="7541595" cy="4442027"/>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4" name="Rectangle 8"/>
          <p:cNvSpPr>
            <a:spLocks noChangeArrowheads="1"/>
          </p:cNvSpPr>
          <p:nvPr/>
        </p:nvSpPr>
        <p:spPr bwMode="auto">
          <a:xfrm>
            <a:off x="753534" y="1870442"/>
            <a:ext cx="7509386" cy="298066"/>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0722" name="Rectangle 5"/>
          <p:cNvSpPr>
            <a:spLocks noChangeArrowheads="1"/>
          </p:cNvSpPr>
          <p:nvPr/>
        </p:nvSpPr>
        <p:spPr bwMode="auto">
          <a:xfrm>
            <a:off x="566738" y="820738"/>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Differing Productivities </a:t>
            </a:r>
            <a:r>
              <a:rPr lang="en-US" altLang="en-US" sz="2200" dirty="0" smtClean="0">
                <a:solidFill>
                  <a:srgbClr val="254061"/>
                </a:solidFill>
              </a:rPr>
              <a:t>Across </a:t>
            </a:r>
            <a:r>
              <a:rPr lang="en-US" altLang="en-US" sz="2200" dirty="0">
                <a:solidFill>
                  <a:srgbClr val="254061"/>
                </a:solidFill>
              </a:rPr>
              <a:t>Countries</a:t>
            </a:r>
          </a:p>
        </p:txBody>
      </p:sp>
      <p:sp>
        <p:nvSpPr>
          <p:cNvPr id="9" name="Rectangle 6"/>
          <p:cNvSpPr>
            <a:spLocks noChangeArrowheads="1"/>
          </p:cNvSpPr>
          <p:nvPr/>
        </p:nvSpPr>
        <p:spPr bwMode="auto">
          <a:xfrm>
            <a:off x="566738" y="1303930"/>
            <a:ext cx="830897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00B050"/>
                </a:solidFill>
              </a:rPr>
              <a:t>Effective Arable Land</a:t>
            </a:r>
          </a:p>
        </p:txBody>
      </p:sp>
      <p:sp>
        <p:nvSpPr>
          <p:cNvPr id="23" name="Text Box 7"/>
          <p:cNvSpPr txBox="1">
            <a:spLocks noChangeArrowheads="1"/>
          </p:cNvSpPr>
          <p:nvPr/>
        </p:nvSpPr>
        <p:spPr bwMode="auto">
          <a:xfrm>
            <a:off x="761525" y="1863388"/>
            <a:ext cx="1438275" cy="285750"/>
          </a:xfrm>
          <a:prstGeom prst="rect">
            <a:avLst/>
          </a:prstGeom>
          <a:solidFill>
            <a:srgbClr val="F4D296"/>
          </a:solidFill>
          <a:ln>
            <a:noFill/>
          </a:ln>
          <a:extLst/>
        </p:spPr>
        <p:txBody>
          <a:bodyPr>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TABLE </a:t>
            </a:r>
            <a:r>
              <a:rPr lang="en-US" altLang="en-US" b="0" dirty="0">
                <a:solidFill>
                  <a:prstClr val="black"/>
                </a:solidFill>
              </a:rPr>
              <a:t>4-2</a:t>
            </a:r>
          </a:p>
        </p:txBody>
      </p:sp>
      <p:sp>
        <p:nvSpPr>
          <p:cNvPr id="25" name="Rectangle 23"/>
          <p:cNvSpPr>
            <a:spLocks noChangeArrowheads="1"/>
          </p:cNvSpPr>
          <p:nvPr/>
        </p:nvSpPr>
        <p:spPr bwMode="auto">
          <a:xfrm>
            <a:off x="744591" y="2175929"/>
            <a:ext cx="7535809" cy="1161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r>
              <a:rPr lang="en-US" sz="1700" b="0" dirty="0">
                <a:solidFill>
                  <a:prstClr val="black"/>
                </a:solidFill>
                <a:latin typeface="Times New Roman"/>
              </a:rPr>
              <a:t>This table shows that U.S. </a:t>
            </a:r>
            <a:r>
              <a:rPr lang="en-US" sz="1700" b="0" dirty="0" smtClean="0">
                <a:solidFill>
                  <a:prstClr val="black"/>
                </a:solidFill>
                <a:latin typeface="Times New Roman"/>
              </a:rPr>
              <a:t>food trade </a:t>
            </a:r>
            <a:r>
              <a:rPr lang="en-US" sz="1700" b="0" dirty="0">
                <a:solidFill>
                  <a:prstClr val="black"/>
                </a:solidFill>
                <a:latin typeface="Times New Roman"/>
              </a:rPr>
              <a:t>has </a:t>
            </a:r>
            <a:r>
              <a:rPr lang="en-US" sz="1700" b="0" dirty="0" smtClean="0">
                <a:solidFill>
                  <a:prstClr val="black"/>
                </a:solidFill>
                <a:latin typeface="Times New Roman"/>
              </a:rPr>
              <a:t>fluctuated </a:t>
            </a:r>
            <a:r>
              <a:rPr lang="en-US" sz="1700" b="0" dirty="0">
                <a:solidFill>
                  <a:prstClr val="black"/>
                </a:solidFill>
                <a:latin typeface="Times New Roman"/>
              </a:rPr>
              <a:t>between positive and negative net exports since </a:t>
            </a:r>
            <a:r>
              <a:rPr lang="en-US" sz="1700" b="0" dirty="0" smtClean="0">
                <a:solidFill>
                  <a:prstClr val="black"/>
                </a:solidFill>
                <a:latin typeface="Times New Roman"/>
              </a:rPr>
              <a:t>2000, which </a:t>
            </a:r>
            <a:r>
              <a:rPr lang="en-US" sz="1700" b="0" dirty="0">
                <a:solidFill>
                  <a:prstClr val="black"/>
                </a:solidFill>
                <a:latin typeface="Times New Roman"/>
              </a:rPr>
              <a:t>is consistent </a:t>
            </a:r>
            <a:r>
              <a:rPr lang="en-US" sz="1700" b="0" dirty="0" smtClean="0">
                <a:solidFill>
                  <a:prstClr val="black"/>
                </a:solidFill>
                <a:latin typeface="Times New Roman"/>
              </a:rPr>
              <a:t>with our finding </a:t>
            </a:r>
            <a:r>
              <a:rPr lang="en-US" sz="1700" b="0" dirty="0">
                <a:solidFill>
                  <a:prstClr val="black"/>
                </a:solidFill>
                <a:latin typeface="Times New Roman"/>
              </a:rPr>
              <a:t>that the United States is </a:t>
            </a:r>
            <a:r>
              <a:rPr lang="en-US" sz="1700" b="0" dirty="0" smtClean="0">
                <a:solidFill>
                  <a:prstClr val="black"/>
                </a:solidFill>
                <a:latin typeface="Times New Roman"/>
              </a:rPr>
              <a:t>neither abundant </a:t>
            </a:r>
            <a:r>
              <a:rPr lang="en-US" sz="1700" b="0" dirty="0">
                <a:solidFill>
                  <a:prstClr val="black"/>
                </a:solidFill>
                <a:latin typeface="Times New Roman"/>
              </a:rPr>
              <a:t>nor scarce in land. Total agricultural </a:t>
            </a:r>
            <a:r>
              <a:rPr lang="en-US" sz="1700" b="0" dirty="0" smtClean="0">
                <a:solidFill>
                  <a:prstClr val="black"/>
                </a:solidFill>
                <a:latin typeface="Times New Roman"/>
              </a:rPr>
              <a:t>trade (including </a:t>
            </a:r>
            <a:r>
              <a:rPr lang="en-US" sz="1700" b="0" dirty="0">
                <a:solidFill>
                  <a:prstClr val="black"/>
                </a:solidFill>
                <a:latin typeface="Times New Roman"/>
              </a:rPr>
              <a:t>nonfood items like cotton) has positive net exports, however.</a:t>
            </a:r>
            <a:endParaRPr lang="en-US" altLang="en-US" sz="1700" b="0" dirty="0">
              <a:solidFill>
                <a:prstClr val="black"/>
              </a:solidFill>
              <a:latin typeface="Times New Roman"/>
            </a:endParaRPr>
          </a:p>
        </p:txBody>
      </p:sp>
      <p:sp>
        <p:nvSpPr>
          <p:cNvPr id="18" name="Rectangle 20"/>
          <p:cNvSpPr>
            <a:spLocks noChangeArrowheads="1"/>
          </p:cNvSpPr>
          <p:nvPr/>
        </p:nvSpPr>
        <p:spPr bwMode="auto">
          <a:xfrm>
            <a:off x="827142" y="3300075"/>
            <a:ext cx="7251699" cy="2753973"/>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38</a:t>
            </a:fld>
            <a:endParaRPr lang="en-US">
              <a:solidFill>
                <a:prstClr val="black">
                  <a:tint val="75000"/>
                </a:prstClr>
              </a:solidFill>
            </a:endParaRPr>
          </a:p>
        </p:txBody>
      </p:sp>
      <p:sp>
        <p:nvSpPr>
          <p:cNvPr id="30732" name="Text Box 14"/>
          <p:cNvSpPr txBox="1">
            <a:spLocks noChangeArrowheads="1"/>
          </p:cNvSpPr>
          <p:nvPr/>
        </p:nvSpPr>
        <p:spPr bwMode="auto">
          <a:xfrm>
            <a:off x="2207791" y="1852361"/>
            <a:ext cx="536756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U.S. Food Trade and Total Agricultural Trade, </a:t>
            </a:r>
            <a:r>
              <a:rPr lang="en-US" altLang="en-US" sz="1600" b="0" dirty="0" smtClean="0">
                <a:solidFill>
                  <a:prstClr val="black"/>
                </a:solidFill>
              </a:rPr>
              <a:t>2000–2012</a:t>
            </a:r>
            <a:endParaRPr lang="en-US" altLang="en-US" sz="1600" b="0" dirty="0">
              <a:solidFill>
                <a:prstClr val="black"/>
              </a:solidFill>
            </a:endParaRPr>
          </a:p>
        </p:txBody>
      </p:sp>
      <p:sp>
        <p:nvSpPr>
          <p:cNvPr id="17" name="Rectangle 16"/>
          <p:cNvSpPr>
            <a:spLocks noChangeArrowheads="1"/>
          </p:cNvSpPr>
          <p:nvPr/>
        </p:nvSpPr>
        <p:spPr bwMode="auto">
          <a:xfrm>
            <a:off x="877888" y="333375"/>
            <a:ext cx="5362575" cy="327025"/>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19" name="Straight Connector 18"/>
          <p:cNvCxnSpPr>
            <a:cxnSpLocks noChangeShapeType="1"/>
          </p:cNvCxnSpPr>
          <p:nvPr/>
        </p:nvCxnSpPr>
        <p:spPr bwMode="auto">
          <a:xfrm>
            <a:off x="566738" y="668338"/>
            <a:ext cx="56737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21"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smtClean="0">
                <a:solidFill>
                  <a:srgbClr val="000000"/>
                </a:solidFill>
              </a:rPr>
              <a:t>2  Testing the Heckscher-Ohlin Model</a:t>
            </a:r>
            <a:endParaRPr lang="en-US" altLang="en-US" sz="2400" b="1" dirty="0" smtClean="0">
              <a:solidFill>
                <a:srgbClr val="000000"/>
              </a:solidFill>
            </a:endParaRPr>
          </a:p>
        </p:txBody>
      </p:sp>
      <p:pic>
        <p:nvPicPr>
          <p:cNvPr id="1433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6222" y="3327424"/>
            <a:ext cx="7013312" cy="2716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22539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7"/>
          <p:cNvSpPr>
            <a:spLocks noChangeArrowheads="1"/>
          </p:cNvSpPr>
          <p:nvPr/>
        </p:nvSpPr>
        <p:spPr bwMode="auto">
          <a:xfrm>
            <a:off x="544071" y="1696306"/>
            <a:ext cx="8405195" cy="4569027"/>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2" name="Rectangle 8"/>
          <p:cNvSpPr>
            <a:spLocks noChangeArrowheads="1"/>
          </p:cNvSpPr>
          <p:nvPr/>
        </p:nvSpPr>
        <p:spPr bwMode="auto">
          <a:xfrm>
            <a:off x="558800" y="1718734"/>
            <a:ext cx="8369298" cy="306587"/>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7" name="Rectangle 5"/>
          <p:cNvSpPr>
            <a:spLocks noChangeArrowheads="1"/>
          </p:cNvSpPr>
          <p:nvPr/>
        </p:nvSpPr>
        <p:spPr bwMode="auto">
          <a:xfrm>
            <a:off x="544071" y="761212"/>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Leontief’s Paradox Once Again</a:t>
            </a:r>
          </a:p>
        </p:txBody>
      </p:sp>
      <p:sp>
        <p:nvSpPr>
          <p:cNvPr id="20" name="Text Box 7"/>
          <p:cNvSpPr txBox="1">
            <a:spLocks noChangeArrowheads="1"/>
          </p:cNvSpPr>
          <p:nvPr/>
        </p:nvSpPr>
        <p:spPr bwMode="auto">
          <a:xfrm>
            <a:off x="573618" y="1722438"/>
            <a:ext cx="1263649" cy="285750"/>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4-8</a:t>
            </a:r>
          </a:p>
        </p:txBody>
      </p:sp>
      <p:sp>
        <p:nvSpPr>
          <p:cNvPr id="27" name="Rectangle 20"/>
          <p:cNvSpPr>
            <a:spLocks noChangeArrowheads="1"/>
          </p:cNvSpPr>
          <p:nvPr/>
        </p:nvSpPr>
        <p:spPr bwMode="auto">
          <a:xfrm>
            <a:off x="669925" y="2130425"/>
            <a:ext cx="4512469" cy="4039123"/>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28" name="Rectangle 23"/>
          <p:cNvSpPr>
            <a:spLocks noChangeArrowheads="1"/>
          </p:cNvSpPr>
          <p:nvPr/>
        </p:nvSpPr>
        <p:spPr bwMode="auto">
          <a:xfrm>
            <a:off x="5334000" y="2189162"/>
            <a:ext cx="3455988"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800" b="0" dirty="0">
                <a:solidFill>
                  <a:prstClr val="black"/>
                </a:solidFill>
                <a:latin typeface="Times New Roman"/>
              </a:rPr>
              <a:t>Shown here are the share of labor, “effective” labor, and GDP of the </a:t>
            </a:r>
            <a:r>
              <a:rPr lang="en-US" altLang="en-US" sz="1800" b="0" dirty="0" smtClean="0">
                <a:solidFill>
                  <a:prstClr val="black"/>
                </a:solidFill>
                <a:latin typeface="Times New Roman"/>
              </a:rPr>
              <a:t>U.S. </a:t>
            </a:r>
            <a:r>
              <a:rPr lang="en-US" altLang="en-US" sz="1800" b="0" dirty="0">
                <a:solidFill>
                  <a:prstClr val="black"/>
                </a:solidFill>
                <a:latin typeface="Times New Roman"/>
              </a:rPr>
              <a:t>and the rest of the world in 1947. The </a:t>
            </a:r>
            <a:r>
              <a:rPr lang="en-US" altLang="en-US" sz="1800" b="0" dirty="0" smtClean="0">
                <a:solidFill>
                  <a:prstClr val="black"/>
                </a:solidFill>
                <a:latin typeface="Times New Roman"/>
              </a:rPr>
              <a:t>U.S. </a:t>
            </a:r>
            <a:r>
              <a:rPr lang="en-US" altLang="en-US" sz="1800" b="0" dirty="0">
                <a:solidFill>
                  <a:prstClr val="black"/>
                </a:solidFill>
                <a:latin typeface="Times New Roman"/>
              </a:rPr>
              <a:t>had only 8% of the world’s population, as compared to 37% of the world’s GDP, so it was very scarce in labor. But when we measure effective labor by the total wages paid in each country, then the United States had 43% of the world’s effective labor as compared to 37% of GDP, so it was abundant in effective labor.</a:t>
            </a:r>
          </a:p>
        </p:txBody>
      </p:sp>
      <p:sp>
        <p:nvSpPr>
          <p:cNvPr id="12" name="Rectangle 6"/>
          <p:cNvSpPr>
            <a:spLocks noChangeArrowheads="1"/>
          </p:cNvSpPr>
          <p:nvPr/>
        </p:nvSpPr>
        <p:spPr bwMode="auto">
          <a:xfrm>
            <a:off x="566738" y="1203741"/>
            <a:ext cx="830897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00B050"/>
                </a:solidFill>
              </a:rPr>
              <a:t>Labor Abundance</a:t>
            </a:r>
          </a:p>
        </p:txBody>
      </p:sp>
      <p:sp>
        <p:nvSpPr>
          <p:cNvPr id="11" name="Slide Number Placeholder 10"/>
          <p:cNvSpPr>
            <a:spLocks noGrp="1"/>
          </p:cNvSpPr>
          <p:nvPr>
            <p:ph type="sldNum" sz="quarter" idx="12"/>
          </p:nvPr>
        </p:nvSpPr>
        <p:spPr/>
        <p:txBody>
          <a:bodyPr/>
          <a:lstStyle/>
          <a:p>
            <a:fld id="{A97AFCAB-344D-4BA8-B9F3-5DB4AD47E82D}" type="slidenum">
              <a:rPr lang="en-US" smtClean="0">
                <a:solidFill>
                  <a:prstClr val="black">
                    <a:tint val="75000"/>
                  </a:prstClr>
                </a:solidFill>
              </a:rPr>
              <a:pPr/>
              <a:t>39</a:t>
            </a:fld>
            <a:endParaRPr lang="en-US">
              <a:solidFill>
                <a:prstClr val="black">
                  <a:tint val="75000"/>
                </a:prstClr>
              </a:solidFill>
            </a:endParaRPr>
          </a:p>
        </p:txBody>
      </p:sp>
      <p:sp>
        <p:nvSpPr>
          <p:cNvPr id="31762" name="Text Box 20"/>
          <p:cNvSpPr txBox="1">
            <a:spLocks noChangeArrowheads="1"/>
          </p:cNvSpPr>
          <p:nvPr/>
        </p:nvSpPr>
        <p:spPr bwMode="auto">
          <a:xfrm>
            <a:off x="1837267" y="1709951"/>
            <a:ext cx="694350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Labor Endowment and GDP for the United States and Rest of World, 1947</a:t>
            </a:r>
          </a:p>
        </p:txBody>
      </p:sp>
      <p:sp>
        <p:nvSpPr>
          <p:cNvPr id="17" name="Rectangle 16"/>
          <p:cNvSpPr>
            <a:spLocks noChangeArrowheads="1"/>
          </p:cNvSpPr>
          <p:nvPr/>
        </p:nvSpPr>
        <p:spPr bwMode="auto">
          <a:xfrm>
            <a:off x="877888" y="333375"/>
            <a:ext cx="5362575" cy="327025"/>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18" name="Straight Connector 17"/>
          <p:cNvCxnSpPr>
            <a:cxnSpLocks noChangeShapeType="1"/>
          </p:cNvCxnSpPr>
          <p:nvPr/>
        </p:nvCxnSpPr>
        <p:spPr bwMode="auto">
          <a:xfrm>
            <a:off x="566738" y="668338"/>
            <a:ext cx="56737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19"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smtClean="0">
                <a:solidFill>
                  <a:srgbClr val="000000"/>
                </a:solidFill>
              </a:rPr>
              <a:t>2  Testing the Heckscher-Ohlin Model</a:t>
            </a:r>
            <a:endParaRPr lang="en-US" altLang="en-US" sz="2400" b="1" dirty="0" smtClean="0">
              <a:solidFill>
                <a:srgbClr val="000000"/>
              </a:solidFill>
            </a:endParaRPr>
          </a:p>
        </p:txBody>
      </p:sp>
      <p:pic>
        <p:nvPicPr>
          <p:cNvPr id="1536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53" y="2220978"/>
            <a:ext cx="4300322" cy="3878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42886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lIns="90488" tIns="44450" rIns="90488" bIns="44450"/>
          <a:lstStyle/>
          <a:p>
            <a:r>
              <a:rPr lang="en-US" smtClean="0"/>
              <a:t>Ricardian Theorem</a:t>
            </a:r>
          </a:p>
        </p:txBody>
      </p:sp>
      <p:sp>
        <p:nvSpPr>
          <p:cNvPr id="11267" name="Rectangle 3"/>
          <p:cNvSpPr>
            <a:spLocks noGrp="1" noChangeArrowheads="1"/>
          </p:cNvSpPr>
          <p:nvPr>
            <p:ph type="body" idx="1"/>
          </p:nvPr>
        </p:nvSpPr>
        <p:spPr>
          <a:noFill/>
        </p:spPr>
        <p:txBody>
          <a:bodyPr lIns="90488" tIns="44450" rIns="90488" bIns="44450">
            <a:normAutofit/>
          </a:bodyPr>
          <a:lstStyle/>
          <a:p>
            <a:pPr>
              <a:spcBef>
                <a:spcPct val="70000"/>
              </a:spcBef>
            </a:pPr>
            <a:r>
              <a:rPr lang="en-US" smtClean="0"/>
              <a:t>A </a:t>
            </a:r>
            <a:r>
              <a:rPr lang="en-US" dirty="0" smtClean="0"/>
              <a:t>country exports those goods for which its relative productivity exceeds its relative wage. It will import goods for which its relative wage exceeds its relative productivity.</a:t>
            </a:r>
            <a:br>
              <a:rPr lang="en-US" dirty="0" smtClean="0"/>
            </a:br>
            <a:endParaRPr lang="en-US" dirty="0" smtClean="0"/>
          </a:p>
          <a:p>
            <a:pPr lvl="1">
              <a:spcBef>
                <a:spcPct val="70000"/>
              </a:spcBef>
            </a:pPr>
            <a:r>
              <a:rPr lang="en-US" sz="2000" dirty="0" smtClean="0"/>
              <a:t>Page 48, </a:t>
            </a:r>
            <a:r>
              <a:rPr lang="en-US" sz="2000" dirty="0" err="1" smtClean="0"/>
              <a:t>Ravendra</a:t>
            </a:r>
            <a:r>
              <a:rPr lang="en-US" sz="2000" dirty="0" smtClean="0"/>
              <a:t> N. </a:t>
            </a:r>
            <a:r>
              <a:rPr lang="en-US" sz="2000" dirty="0" err="1" smtClean="0"/>
              <a:t>Batra</a:t>
            </a:r>
            <a:r>
              <a:rPr lang="en-US" sz="2000" dirty="0" smtClean="0"/>
              <a:t>, </a:t>
            </a:r>
            <a:r>
              <a:rPr lang="en-US" sz="2000" u="sng" dirty="0" smtClean="0"/>
              <a:t>Studies in the Pure Theory of International Trade</a:t>
            </a:r>
          </a:p>
        </p:txBody>
      </p:sp>
      <p:sp>
        <p:nvSpPr>
          <p:cNvPr id="2" name="Slide Number Placeholder 1"/>
          <p:cNvSpPr>
            <a:spLocks noGrp="1"/>
          </p:cNvSpPr>
          <p:nvPr>
            <p:ph type="sldNum" sz="quarter" idx="12"/>
          </p:nvPr>
        </p:nvSpPr>
        <p:spPr/>
        <p:txBody>
          <a:bodyPr/>
          <a:lstStyle/>
          <a:p>
            <a:fld id="{F00609C9-ADF1-4F73-A8D6-3529F5489E0C}" type="slidenum">
              <a:rPr lang="en-US" smtClean="0"/>
              <a:pPr/>
              <a:t>4</a:t>
            </a:fld>
            <a:endParaRPr lang="en-US" dirty="0"/>
          </a:p>
        </p:txBody>
      </p:sp>
    </p:spTree>
    <p:extLst>
      <p:ext uri="{BB962C8B-B14F-4D97-AF65-F5344CB8AC3E}">
        <p14:creationId xmlns:p14="http://schemas.microsoft.com/office/powerpoint/2010/main" val="3373740415"/>
      </p:ext>
    </p:extLst>
  </p:cSld>
  <p:clrMapOvr>
    <a:masterClrMapping/>
  </p:clrMapOvr>
  <p:transition spd="med">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Rectangle 7"/>
          <p:cNvSpPr>
            <a:spLocks noChangeArrowheads="1"/>
          </p:cNvSpPr>
          <p:nvPr/>
        </p:nvSpPr>
        <p:spPr bwMode="auto">
          <a:xfrm>
            <a:off x="654138" y="1859946"/>
            <a:ext cx="7990330" cy="4154162"/>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0" name="Rectangle 8"/>
          <p:cNvSpPr>
            <a:spLocks noChangeArrowheads="1"/>
          </p:cNvSpPr>
          <p:nvPr/>
        </p:nvSpPr>
        <p:spPr bwMode="auto">
          <a:xfrm>
            <a:off x="668866" y="1882373"/>
            <a:ext cx="7956205" cy="278749"/>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32770" name="Rectangle 5"/>
          <p:cNvSpPr>
            <a:spLocks noChangeArrowheads="1"/>
          </p:cNvSpPr>
          <p:nvPr/>
        </p:nvSpPr>
        <p:spPr bwMode="auto">
          <a:xfrm>
            <a:off x="566738" y="820738"/>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rPr>
              <a:t>Leontief’s Paradox Once Again</a:t>
            </a:r>
          </a:p>
        </p:txBody>
      </p:sp>
      <p:sp>
        <p:nvSpPr>
          <p:cNvPr id="9" name="Rectangle 6"/>
          <p:cNvSpPr>
            <a:spLocks noChangeArrowheads="1"/>
          </p:cNvSpPr>
          <p:nvPr/>
        </p:nvSpPr>
        <p:spPr bwMode="auto">
          <a:xfrm>
            <a:off x="566738" y="1201738"/>
            <a:ext cx="830897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00B050"/>
                </a:solidFill>
              </a:rPr>
              <a:t>Labor Productivity</a:t>
            </a:r>
          </a:p>
        </p:txBody>
      </p:sp>
      <p:sp>
        <p:nvSpPr>
          <p:cNvPr id="13" name="Text Box 7"/>
          <p:cNvSpPr txBox="1">
            <a:spLocks noChangeArrowheads="1"/>
          </p:cNvSpPr>
          <p:nvPr/>
        </p:nvSpPr>
        <p:spPr bwMode="auto">
          <a:xfrm>
            <a:off x="676275" y="1881315"/>
            <a:ext cx="1438275" cy="285750"/>
          </a:xfrm>
          <a:prstGeom prst="rect">
            <a:avLst/>
          </a:prstGeom>
          <a:solidFill>
            <a:srgbClr val="F4D296"/>
          </a:solidFill>
          <a:ln>
            <a:noFill/>
          </a:ln>
          <a:extLst/>
        </p:spPr>
        <p:txBody>
          <a:bodyPr>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4-9</a:t>
            </a:r>
          </a:p>
        </p:txBody>
      </p:sp>
      <p:sp>
        <p:nvSpPr>
          <p:cNvPr id="18" name="Rectangle 20"/>
          <p:cNvSpPr>
            <a:spLocks noChangeArrowheads="1"/>
          </p:cNvSpPr>
          <p:nvPr/>
        </p:nvSpPr>
        <p:spPr bwMode="auto">
          <a:xfrm>
            <a:off x="771525" y="2270253"/>
            <a:ext cx="5116513" cy="3521075"/>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sp>
        <p:nvSpPr>
          <p:cNvPr id="19" name="Rectangle 23"/>
          <p:cNvSpPr>
            <a:spLocks noChangeArrowheads="1"/>
          </p:cNvSpPr>
          <p:nvPr/>
        </p:nvSpPr>
        <p:spPr bwMode="auto">
          <a:xfrm>
            <a:off x="5980113" y="2221040"/>
            <a:ext cx="2630487" cy="3527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1800" b="0" dirty="0">
                <a:solidFill>
                  <a:prstClr val="black"/>
                </a:solidFill>
                <a:latin typeface="Times New Roman"/>
              </a:rPr>
              <a:t>Shown here are estimated labor productivities across countries, and their wages, relative to the United States in 1990. </a:t>
            </a:r>
            <a:endParaRPr lang="en-US" altLang="en-US" sz="1800" b="0" dirty="0" smtClean="0">
              <a:solidFill>
                <a:prstClr val="black"/>
              </a:solidFill>
              <a:latin typeface="Times New Roman"/>
            </a:endParaRPr>
          </a:p>
          <a:p>
            <a:pPr eaLnBrk="1" hangingPunct="1">
              <a:spcBef>
                <a:spcPct val="10000"/>
              </a:spcBef>
              <a:spcAft>
                <a:spcPct val="10000"/>
              </a:spcAft>
            </a:pPr>
            <a:endParaRPr lang="en-US" altLang="en-US" sz="1800" b="0" dirty="0">
              <a:solidFill>
                <a:prstClr val="black"/>
              </a:solidFill>
              <a:latin typeface="Times New Roman"/>
            </a:endParaRPr>
          </a:p>
          <a:p>
            <a:pPr eaLnBrk="1" hangingPunct="1">
              <a:spcBef>
                <a:spcPct val="10000"/>
              </a:spcBef>
              <a:spcAft>
                <a:spcPct val="10000"/>
              </a:spcAft>
            </a:pPr>
            <a:r>
              <a:rPr lang="en-US" altLang="en-US" sz="1800" b="0" dirty="0">
                <a:solidFill>
                  <a:prstClr val="black"/>
                </a:solidFill>
                <a:latin typeface="Times New Roman"/>
              </a:rPr>
              <a:t>Notice that the labor and wages were highly correlated across countries: the points roughly line up along the 45-degree line.</a:t>
            </a:r>
          </a:p>
        </p:txBody>
      </p:sp>
      <p:sp>
        <p:nvSpPr>
          <p:cNvPr id="27" name="Rectangle 23"/>
          <p:cNvSpPr>
            <a:spLocks noChangeArrowheads="1"/>
          </p:cNvSpPr>
          <p:nvPr/>
        </p:nvSpPr>
        <p:spPr bwMode="auto">
          <a:xfrm>
            <a:off x="647700" y="5545138"/>
            <a:ext cx="8343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endParaRPr lang="en-US" altLang="en-US" sz="1600">
              <a:solidFill>
                <a:prstClr val="black"/>
              </a:solidFill>
            </a:endParaRPr>
          </a:p>
        </p:txBody>
      </p: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40</a:t>
            </a:fld>
            <a:endParaRPr lang="en-US">
              <a:solidFill>
                <a:prstClr val="black">
                  <a:tint val="75000"/>
                </a:prstClr>
              </a:solidFill>
            </a:endParaRPr>
          </a:p>
        </p:txBody>
      </p:sp>
      <p:sp>
        <p:nvSpPr>
          <p:cNvPr id="32785" name="Text Box 19"/>
          <p:cNvSpPr txBox="1">
            <a:spLocks noChangeArrowheads="1"/>
          </p:cNvSpPr>
          <p:nvPr/>
        </p:nvSpPr>
        <p:spPr bwMode="auto">
          <a:xfrm>
            <a:off x="2128838" y="1879728"/>
            <a:ext cx="29133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r>
              <a:rPr lang="en-US" altLang="en-US" sz="1600" b="0" dirty="0">
                <a:solidFill>
                  <a:prstClr val="black"/>
                </a:solidFill>
              </a:rPr>
              <a:t>Labor Productivity and Wages</a:t>
            </a:r>
          </a:p>
        </p:txBody>
      </p:sp>
      <p:sp>
        <p:nvSpPr>
          <p:cNvPr id="25" name="Rectangle 24"/>
          <p:cNvSpPr>
            <a:spLocks noChangeArrowheads="1"/>
          </p:cNvSpPr>
          <p:nvPr/>
        </p:nvSpPr>
        <p:spPr bwMode="auto">
          <a:xfrm>
            <a:off x="877888" y="333375"/>
            <a:ext cx="5362575" cy="327025"/>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cxnSp>
        <p:nvCxnSpPr>
          <p:cNvPr id="26" name="Straight Connector 25"/>
          <p:cNvCxnSpPr>
            <a:cxnSpLocks noChangeShapeType="1"/>
          </p:cNvCxnSpPr>
          <p:nvPr/>
        </p:nvCxnSpPr>
        <p:spPr bwMode="auto">
          <a:xfrm>
            <a:off x="566738" y="668338"/>
            <a:ext cx="5673725"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28"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smtClean="0">
                <a:solidFill>
                  <a:srgbClr val="000000"/>
                </a:solidFill>
              </a:rPr>
              <a:t>2  Testing the Heckscher-Ohlin Model</a:t>
            </a:r>
            <a:endParaRPr lang="en-US" altLang="en-US" sz="2400" b="1" dirty="0" smtClean="0">
              <a:solidFill>
                <a:srgbClr val="000000"/>
              </a:solidFill>
            </a:endParaRPr>
          </a:p>
        </p:txBody>
      </p:sp>
      <p:pic>
        <p:nvPicPr>
          <p:cNvPr id="1638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3140" y="2310445"/>
            <a:ext cx="5038212" cy="3443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14672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p:spPr>
        <p:txBody>
          <a:bodyPr lIns="90488" tIns="44450" rIns="90488" bIns="44450">
            <a:normAutofit/>
          </a:bodyPr>
          <a:lstStyle/>
          <a:p>
            <a:r>
              <a:rPr lang="en-US" dirty="0" smtClean="0"/>
              <a:t>Factor-price Insensitivity</a:t>
            </a:r>
          </a:p>
        </p:txBody>
      </p:sp>
      <p:sp>
        <p:nvSpPr>
          <p:cNvPr id="71683" name="Rectangle 3"/>
          <p:cNvSpPr>
            <a:spLocks noGrp="1" noChangeArrowheads="1"/>
          </p:cNvSpPr>
          <p:nvPr>
            <p:ph type="body" idx="1"/>
          </p:nvPr>
        </p:nvSpPr>
        <p:spPr>
          <a:noFill/>
        </p:spPr>
        <p:txBody>
          <a:bodyPr lIns="90488" tIns="44450" rIns="90488" bIns="44450">
            <a:normAutofit/>
          </a:bodyPr>
          <a:lstStyle/>
          <a:p>
            <a:pPr>
              <a:spcBef>
                <a:spcPct val="70000"/>
              </a:spcBef>
            </a:pPr>
            <a:r>
              <a:rPr lang="en-US" dirty="0" smtClean="0"/>
              <a:t>This is a consequence of the Rybczynski Theorem. If growth does not change (relative) </a:t>
            </a:r>
            <a:r>
              <a:rPr lang="en-US" i="1" dirty="0" smtClean="0"/>
              <a:t> </a:t>
            </a:r>
            <a:r>
              <a:rPr lang="en-US" dirty="0" smtClean="0"/>
              <a:t>world prices, then it will not change the relative rewards to resources (W/R). </a:t>
            </a:r>
          </a:p>
          <a:p>
            <a:pPr lvl="1">
              <a:spcBef>
                <a:spcPct val="70000"/>
              </a:spcBef>
            </a:pPr>
            <a:r>
              <a:rPr lang="en-US" dirty="0" smtClean="0"/>
              <a:t>With constant W/R (and a given state of technology), the optimal L/K ratio in each industry will also be unchanged.</a:t>
            </a:r>
          </a:p>
        </p:txBody>
      </p:sp>
      <p:sp>
        <p:nvSpPr>
          <p:cNvPr id="2" name="Slide Number Placeholder 1"/>
          <p:cNvSpPr>
            <a:spLocks noGrp="1"/>
          </p:cNvSpPr>
          <p:nvPr>
            <p:ph type="sldNum" sz="quarter" idx="12"/>
          </p:nvPr>
        </p:nvSpPr>
        <p:spPr/>
        <p:txBody>
          <a:bodyPr/>
          <a:lstStyle/>
          <a:p>
            <a:fld id="{F00609C9-ADF1-4F73-A8D6-3529F5489E0C}" type="slidenum">
              <a:rPr lang="en-US" smtClean="0"/>
              <a:pPr/>
              <a:t>41</a:t>
            </a:fld>
            <a:endParaRPr lang="en-US" dirty="0"/>
          </a:p>
        </p:txBody>
      </p:sp>
    </p:spTree>
    <p:extLst>
      <p:ext uri="{BB962C8B-B14F-4D97-AF65-F5344CB8AC3E}">
        <p14:creationId xmlns:p14="http://schemas.microsoft.com/office/powerpoint/2010/main" val="2613053703"/>
      </p:ext>
    </p:extLst>
  </p:cSld>
  <p:clrMapOvr>
    <a:masterClrMapping/>
  </p:clrMapOvr>
  <p:transition spd="med">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p:spPr>
        <p:txBody>
          <a:bodyPr lIns="90488" tIns="44450" rIns="90488" bIns="44450">
            <a:normAutofit/>
          </a:bodyPr>
          <a:lstStyle/>
          <a:p>
            <a:r>
              <a:rPr lang="en-US" dirty="0" smtClean="0"/>
              <a:t>Factor-price Equalization (FPE)</a:t>
            </a:r>
          </a:p>
        </p:txBody>
      </p:sp>
      <p:sp>
        <p:nvSpPr>
          <p:cNvPr id="71683" name="Rectangle 3"/>
          <p:cNvSpPr>
            <a:spLocks noGrp="1" noChangeArrowheads="1"/>
          </p:cNvSpPr>
          <p:nvPr>
            <p:ph type="body" idx="1"/>
          </p:nvPr>
        </p:nvSpPr>
        <p:spPr>
          <a:noFill/>
        </p:spPr>
        <p:txBody>
          <a:bodyPr lIns="90488" tIns="44450" rIns="90488" bIns="44450">
            <a:normAutofit lnSpcReduction="10000"/>
          </a:bodyPr>
          <a:lstStyle/>
          <a:p>
            <a:pPr marL="0" indent="0">
              <a:spcBef>
                <a:spcPct val="70000"/>
              </a:spcBef>
              <a:buNone/>
            </a:pPr>
            <a:r>
              <a:rPr lang="en-US" dirty="0" smtClean="0"/>
              <a:t>Q: Why does it occur in the model?</a:t>
            </a:r>
          </a:p>
          <a:p>
            <a:pPr marL="514350" indent="-514350">
              <a:spcBef>
                <a:spcPct val="70000"/>
              </a:spcBef>
              <a:buFont typeface="+mj-lt"/>
              <a:buAutoNum type="arabicPeriod"/>
            </a:pPr>
            <a:r>
              <a:rPr lang="en-US" dirty="0" smtClean="0"/>
              <a:t>Capital will flow to the low-wage countries.</a:t>
            </a:r>
          </a:p>
          <a:p>
            <a:pPr marL="514350" indent="-514350">
              <a:spcBef>
                <a:spcPct val="70000"/>
              </a:spcBef>
              <a:buFont typeface="+mj-lt"/>
              <a:buAutoNum type="arabicPeriod"/>
            </a:pPr>
            <a:r>
              <a:rPr lang="en-US" dirty="0" smtClean="0"/>
              <a:t>Labor will migrate to the high-wage countries.</a:t>
            </a:r>
          </a:p>
          <a:p>
            <a:pPr marL="514350" indent="-514350">
              <a:spcBef>
                <a:spcPct val="70000"/>
              </a:spcBef>
              <a:buFont typeface="+mj-lt"/>
              <a:buAutoNum type="arabicPeriod"/>
            </a:pPr>
            <a:r>
              <a:rPr lang="en-US" dirty="0" smtClean="0"/>
              <a:t>None of the above, since the model assumes that resources are not allowed to cross borders.</a:t>
            </a:r>
          </a:p>
        </p:txBody>
      </p:sp>
      <p:sp>
        <p:nvSpPr>
          <p:cNvPr id="2" name="Slide Number Placeholder 1"/>
          <p:cNvSpPr>
            <a:spLocks noGrp="1"/>
          </p:cNvSpPr>
          <p:nvPr>
            <p:ph type="sldNum" sz="quarter" idx="12"/>
          </p:nvPr>
        </p:nvSpPr>
        <p:spPr/>
        <p:txBody>
          <a:bodyPr/>
          <a:lstStyle/>
          <a:p>
            <a:fld id="{F00609C9-ADF1-4F73-A8D6-3529F5489E0C}" type="slidenum">
              <a:rPr lang="en-US" smtClean="0"/>
              <a:pPr/>
              <a:t>42</a:t>
            </a:fld>
            <a:endParaRPr lang="en-US" dirty="0"/>
          </a:p>
        </p:txBody>
      </p:sp>
    </p:spTree>
    <p:extLst>
      <p:ext uri="{BB962C8B-B14F-4D97-AF65-F5344CB8AC3E}">
        <p14:creationId xmlns:p14="http://schemas.microsoft.com/office/powerpoint/2010/main" val="2405532458"/>
      </p:ext>
    </p:extLst>
  </p:cSld>
  <p:clrMapOvr>
    <a:masterClrMapping/>
  </p:clrMapOvr>
  <p:transition spd="med">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p:spPr>
        <p:txBody>
          <a:bodyPr lIns="90488" tIns="44450" rIns="90488" bIns="44450">
            <a:normAutofit/>
          </a:bodyPr>
          <a:lstStyle/>
          <a:p>
            <a:r>
              <a:rPr lang="en-US" dirty="0" smtClean="0"/>
              <a:t>Factor-price Equalization (FPE)</a:t>
            </a:r>
          </a:p>
        </p:txBody>
      </p:sp>
      <p:sp>
        <p:nvSpPr>
          <p:cNvPr id="71683" name="Rectangle 3"/>
          <p:cNvSpPr>
            <a:spLocks noGrp="1" noChangeArrowheads="1"/>
          </p:cNvSpPr>
          <p:nvPr>
            <p:ph type="body" idx="1"/>
          </p:nvPr>
        </p:nvSpPr>
        <p:spPr>
          <a:noFill/>
        </p:spPr>
        <p:txBody>
          <a:bodyPr lIns="90488" tIns="44450" rIns="90488" bIns="44450">
            <a:normAutofit/>
          </a:bodyPr>
          <a:lstStyle/>
          <a:p>
            <a:pPr marL="0" indent="0">
              <a:spcBef>
                <a:spcPct val="70000"/>
              </a:spcBef>
              <a:buNone/>
            </a:pPr>
            <a:r>
              <a:rPr lang="en-US" dirty="0" smtClean="0"/>
              <a:t>Q: Why does it occur in the model?</a:t>
            </a:r>
          </a:p>
          <a:p>
            <a:pPr marL="0" indent="0">
              <a:spcBef>
                <a:spcPct val="70000"/>
              </a:spcBef>
              <a:buNone/>
            </a:pPr>
            <a:r>
              <a:rPr lang="en-US" dirty="0" smtClean="0"/>
              <a:t>A: The industry which uses the abundant resource intensively expands with trade, while the other </a:t>
            </a:r>
            <a:r>
              <a:rPr lang="en-US" smtClean="0"/>
              <a:t>industry contracts. </a:t>
            </a:r>
            <a:r>
              <a:rPr lang="en-US" dirty="0" smtClean="0"/>
              <a:t>This increases the relative demand for the abundant resource and decreases the relative demand for the scarce resource.</a:t>
            </a:r>
          </a:p>
        </p:txBody>
      </p:sp>
      <p:sp>
        <p:nvSpPr>
          <p:cNvPr id="2" name="Slide Number Placeholder 1"/>
          <p:cNvSpPr>
            <a:spLocks noGrp="1"/>
          </p:cNvSpPr>
          <p:nvPr>
            <p:ph type="sldNum" sz="quarter" idx="12"/>
          </p:nvPr>
        </p:nvSpPr>
        <p:spPr/>
        <p:txBody>
          <a:bodyPr/>
          <a:lstStyle/>
          <a:p>
            <a:fld id="{F00609C9-ADF1-4F73-A8D6-3529F5489E0C}" type="slidenum">
              <a:rPr lang="en-US" smtClean="0"/>
              <a:pPr/>
              <a:t>43</a:t>
            </a:fld>
            <a:endParaRPr lang="en-US" dirty="0"/>
          </a:p>
        </p:txBody>
      </p:sp>
    </p:spTree>
    <p:extLst>
      <p:ext uri="{BB962C8B-B14F-4D97-AF65-F5344CB8AC3E}">
        <p14:creationId xmlns:p14="http://schemas.microsoft.com/office/powerpoint/2010/main" val="646673344"/>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fade">
                                      <p:cBhvr>
                                        <p:cTn id="7" dur="500"/>
                                        <p:tgtEl>
                                          <p:spTgt spid="71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lIns="90488" tIns="44450" rIns="90488" bIns="44450">
            <a:normAutofit/>
          </a:bodyPr>
          <a:lstStyle/>
          <a:p>
            <a:r>
              <a:rPr lang="en-US" dirty="0" smtClean="0"/>
              <a:t>Specific-Factors Theorem</a:t>
            </a:r>
          </a:p>
        </p:txBody>
      </p:sp>
      <p:sp>
        <p:nvSpPr>
          <p:cNvPr id="70659" name="Rectangle 3"/>
          <p:cNvSpPr>
            <a:spLocks noGrp="1" noChangeArrowheads="1"/>
          </p:cNvSpPr>
          <p:nvPr>
            <p:ph type="body" idx="1"/>
          </p:nvPr>
        </p:nvSpPr>
        <p:spPr>
          <a:noFill/>
        </p:spPr>
        <p:txBody>
          <a:bodyPr lIns="90488" tIns="44450" rIns="90488" bIns="44450">
            <a:normAutofit fontScale="92500" lnSpcReduction="10000"/>
          </a:bodyPr>
          <a:lstStyle/>
          <a:p>
            <a:pPr>
              <a:spcBef>
                <a:spcPct val="70000"/>
              </a:spcBef>
            </a:pPr>
            <a:r>
              <a:rPr lang="en-US" i="1" dirty="0" smtClean="0"/>
              <a:t>In the short run, when each industry has a specific factor and only labor is mobile, a rise in the relative price of a good will increase the relative price of the factor specific to the production of that good.</a:t>
            </a:r>
          </a:p>
          <a:p>
            <a:pPr>
              <a:spcBef>
                <a:spcPct val="70000"/>
              </a:spcBef>
            </a:pPr>
            <a:r>
              <a:rPr lang="en-US" dirty="0" smtClean="0"/>
              <a:t>A move from autarky to free international trade benefits the owners of resources specific to export industries and harms the owners of resources </a:t>
            </a:r>
            <a:r>
              <a:rPr lang="en-US" dirty="0"/>
              <a:t>specific to the </a:t>
            </a:r>
            <a:r>
              <a:rPr lang="en-US" dirty="0" smtClean="0"/>
              <a:t>import-competing industries. Labor may be better or worse off.</a:t>
            </a:r>
          </a:p>
        </p:txBody>
      </p:sp>
      <p:sp>
        <p:nvSpPr>
          <p:cNvPr id="2" name="Slide Number Placeholder 1"/>
          <p:cNvSpPr>
            <a:spLocks noGrp="1"/>
          </p:cNvSpPr>
          <p:nvPr>
            <p:ph type="sldNum" sz="quarter" idx="12"/>
          </p:nvPr>
        </p:nvSpPr>
        <p:spPr/>
        <p:txBody>
          <a:bodyPr/>
          <a:lstStyle/>
          <a:p>
            <a:fld id="{F00609C9-ADF1-4F73-A8D6-3529F5489E0C}" type="slidenum">
              <a:rPr lang="en-US" smtClean="0"/>
              <a:pPr/>
              <a:t>5</a:t>
            </a:fld>
            <a:endParaRPr lang="en-US" dirty="0"/>
          </a:p>
        </p:txBody>
      </p:sp>
    </p:spTree>
    <p:extLst>
      <p:ext uri="{BB962C8B-B14F-4D97-AF65-F5344CB8AC3E}">
        <p14:creationId xmlns:p14="http://schemas.microsoft.com/office/powerpoint/2010/main" val="1507306445"/>
      </p:ext>
    </p:extLst>
  </p:cSld>
  <p:clrMapOvr>
    <a:masterClrMapping/>
  </p:clrMapOvr>
  <p:transition spd="med">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074"/>
          <p:cNvSpPr>
            <a:spLocks noGrp="1" noChangeArrowheads="1"/>
          </p:cNvSpPr>
          <p:nvPr>
            <p:ph type="title"/>
          </p:nvPr>
        </p:nvSpPr>
        <p:spPr>
          <a:noFill/>
        </p:spPr>
        <p:txBody>
          <a:bodyPr lIns="90488" tIns="44450" rIns="90488" bIns="44450"/>
          <a:lstStyle/>
          <a:p>
            <a:r>
              <a:rPr lang="en-US" smtClean="0"/>
              <a:t>Heckscher-Ohlin (HO) Model</a:t>
            </a:r>
          </a:p>
        </p:txBody>
      </p:sp>
      <p:sp>
        <p:nvSpPr>
          <p:cNvPr id="68611" name="Rectangle 3075"/>
          <p:cNvSpPr>
            <a:spLocks noGrp="1" noChangeArrowheads="1"/>
          </p:cNvSpPr>
          <p:nvPr>
            <p:ph type="body" idx="1"/>
          </p:nvPr>
        </p:nvSpPr>
        <p:spPr>
          <a:noFill/>
        </p:spPr>
        <p:txBody>
          <a:bodyPr lIns="90488" tIns="44450" rIns="90488" bIns="44450"/>
          <a:lstStyle/>
          <a:p>
            <a:pPr>
              <a:lnSpc>
                <a:spcPct val="90000"/>
              </a:lnSpc>
            </a:pPr>
            <a:r>
              <a:rPr lang="en-US" smtClean="0"/>
              <a:t>Built upon observed differences among</a:t>
            </a:r>
          </a:p>
          <a:p>
            <a:pPr lvl="1">
              <a:lnSpc>
                <a:spcPct val="90000"/>
              </a:lnSpc>
            </a:pPr>
            <a:r>
              <a:rPr lang="en-US" smtClean="0"/>
              <a:t>Resources that countries possess</a:t>
            </a:r>
          </a:p>
          <a:p>
            <a:pPr lvl="1">
              <a:lnSpc>
                <a:spcPct val="90000"/>
              </a:lnSpc>
            </a:pPr>
            <a:r>
              <a:rPr lang="en-US" smtClean="0"/>
              <a:t>Resources required to produce various goods</a:t>
            </a:r>
          </a:p>
          <a:p>
            <a:pPr>
              <a:lnSpc>
                <a:spcPct val="90000"/>
              </a:lnSpc>
            </a:pPr>
            <a:r>
              <a:rPr lang="en-US" smtClean="0"/>
              <a:t>Insights</a:t>
            </a:r>
          </a:p>
          <a:p>
            <a:pPr lvl="1">
              <a:lnSpc>
                <a:spcPct val="90000"/>
              </a:lnSpc>
            </a:pPr>
            <a:r>
              <a:rPr lang="en-US" smtClean="0"/>
              <a:t>Causes of trade</a:t>
            </a:r>
          </a:p>
          <a:p>
            <a:pPr lvl="1">
              <a:lnSpc>
                <a:spcPct val="90000"/>
              </a:lnSpc>
            </a:pPr>
            <a:r>
              <a:rPr lang="en-US" smtClean="0"/>
              <a:t>Effects of trade on resource prices</a:t>
            </a:r>
          </a:p>
          <a:p>
            <a:pPr lvl="1">
              <a:lnSpc>
                <a:spcPct val="90000"/>
              </a:lnSpc>
            </a:pPr>
            <a:r>
              <a:rPr lang="en-US" smtClean="0"/>
              <a:t>Effect of economic growth on trade patterns</a:t>
            </a:r>
          </a:p>
          <a:p>
            <a:pPr lvl="1">
              <a:lnSpc>
                <a:spcPct val="90000"/>
              </a:lnSpc>
            </a:pPr>
            <a:r>
              <a:rPr lang="en-US" smtClean="0"/>
              <a:t>Political behavior</a:t>
            </a:r>
          </a:p>
        </p:txBody>
      </p:sp>
      <p:sp>
        <p:nvSpPr>
          <p:cNvPr id="2" name="Slide Number Placeholder 1"/>
          <p:cNvSpPr>
            <a:spLocks noGrp="1"/>
          </p:cNvSpPr>
          <p:nvPr>
            <p:ph type="sldNum" sz="quarter" idx="12"/>
          </p:nvPr>
        </p:nvSpPr>
        <p:spPr/>
        <p:txBody>
          <a:bodyPr/>
          <a:lstStyle/>
          <a:p>
            <a:fld id="{F00609C9-ADF1-4F73-A8D6-3529F5489E0C}" type="slidenum">
              <a:rPr lang="en-US" smtClean="0"/>
              <a:pPr/>
              <a:t>6</a:t>
            </a:fld>
            <a:endParaRPr lang="en-US" dirty="0"/>
          </a:p>
        </p:txBody>
      </p:sp>
    </p:spTree>
    <p:extLst>
      <p:ext uri="{BB962C8B-B14F-4D97-AF65-F5344CB8AC3E}">
        <p14:creationId xmlns:p14="http://schemas.microsoft.com/office/powerpoint/2010/main" val="1195496798"/>
      </p:ext>
    </p:extLst>
  </p:cSld>
  <p:clrMapOvr>
    <a:masterClrMapping/>
  </p:clrMapOvr>
  <p:transition spd="med">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7"/>
          <p:cNvSpPr>
            <a:spLocks noChangeArrowheads="1"/>
          </p:cNvSpPr>
          <p:nvPr/>
        </p:nvSpPr>
        <p:spPr bwMode="auto">
          <a:xfrm>
            <a:off x="5014472" y="3101773"/>
            <a:ext cx="3977128" cy="3146628"/>
          </a:xfrm>
          <a:prstGeom prst="rect">
            <a:avLst/>
          </a:prstGeom>
          <a:solidFill>
            <a:schemeClr val="accent1">
              <a:lumMod val="40000"/>
              <a:lumOff val="60000"/>
            </a:schemeClr>
          </a:solidFill>
          <a:ln w="38100" algn="ctr">
            <a:solidFill>
              <a:srgbClr val="4F81BD"/>
            </a:solidFill>
            <a:round/>
            <a:headEnd/>
            <a:tailEnd/>
          </a:ln>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19" name="Rectangle 8"/>
          <p:cNvSpPr>
            <a:spLocks noChangeArrowheads="1"/>
          </p:cNvSpPr>
          <p:nvPr/>
        </p:nvSpPr>
        <p:spPr bwMode="auto">
          <a:xfrm>
            <a:off x="5029201" y="3124200"/>
            <a:ext cx="3937000" cy="303179"/>
          </a:xfrm>
          <a:prstGeom prst="rect">
            <a:avLst/>
          </a:prstGeom>
          <a:solidFill>
            <a:schemeClr val="accent6"/>
          </a:solidFill>
          <a:ln>
            <a:noFill/>
          </a:ln>
          <a:extLst/>
        </p:spPr>
        <p:txBody>
          <a:bodyPr/>
          <a:lstStyle>
            <a:lvl1pPr eaLnBrk="0" hangingPunct="0">
              <a:spcBef>
                <a:spcPct val="20000"/>
              </a:spcBef>
              <a:buFont typeface="Arial" charset="0"/>
              <a:buChar char="•"/>
              <a:defRPr sz="3200">
                <a:solidFill>
                  <a:schemeClr val="tx1"/>
                </a:solidFill>
                <a:latin typeface="Times New Roman" pitchFamily="18" charset="0"/>
              </a:defRPr>
            </a:lvl1pPr>
            <a:lvl2pPr marL="742950" indent="-285750" eaLnBrk="0" hangingPunct="0">
              <a:spcBef>
                <a:spcPct val="20000"/>
              </a:spcBef>
              <a:buFont typeface="Arial" charset="0"/>
              <a:buChar char="–"/>
              <a:defRPr sz="2800">
                <a:solidFill>
                  <a:schemeClr val="tx1"/>
                </a:solidFill>
                <a:latin typeface="Times New Roman" pitchFamily="18" charset="0"/>
              </a:defRPr>
            </a:lvl2pPr>
            <a:lvl3pPr marL="1143000" indent="-228600" eaLnBrk="0" hangingPunct="0">
              <a:spcBef>
                <a:spcPct val="20000"/>
              </a:spcBef>
              <a:buFont typeface="Arial" charset="0"/>
              <a:buChar char="•"/>
              <a:defRPr sz="24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2800">
              <a:solidFill>
                <a:srgbClr val="1F497D"/>
              </a:solidFill>
            </a:endParaRPr>
          </a:p>
        </p:txBody>
      </p:sp>
      <p:sp>
        <p:nvSpPr>
          <p:cNvPr id="20" name="Rectangle 19"/>
          <p:cNvSpPr>
            <a:spLocks noChangeArrowheads="1"/>
          </p:cNvSpPr>
          <p:nvPr/>
        </p:nvSpPr>
        <p:spPr bwMode="auto">
          <a:xfrm>
            <a:off x="877888" y="333375"/>
            <a:ext cx="3541712" cy="323850"/>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3200" b="0">
              <a:solidFill>
                <a:srgbClr val="1F497D"/>
              </a:solidFill>
            </a:endParaRPr>
          </a:p>
        </p:txBody>
      </p:sp>
      <p:cxnSp>
        <p:nvCxnSpPr>
          <p:cNvPr id="23" name="Straight Connector 22"/>
          <p:cNvCxnSpPr>
            <a:cxnSpLocks noChangeShapeType="1"/>
          </p:cNvCxnSpPr>
          <p:nvPr/>
        </p:nvCxnSpPr>
        <p:spPr bwMode="auto">
          <a:xfrm>
            <a:off x="566738" y="668338"/>
            <a:ext cx="3852862"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7</a:t>
            </a:fld>
            <a:endParaRPr lang="en-US">
              <a:solidFill>
                <a:prstClr val="black">
                  <a:tint val="75000"/>
                </a:prstClr>
              </a:solidFill>
            </a:endParaRPr>
          </a:p>
        </p:txBody>
      </p:sp>
      <p:sp>
        <p:nvSpPr>
          <p:cNvPr id="22" name="Rectangle 3"/>
          <p:cNvSpPr>
            <a:spLocks noGrp="1" noChangeArrowheads="1"/>
          </p:cNvSpPr>
          <p:nvPr>
            <p:ph type="title" idx="4294967295"/>
          </p:nvPr>
        </p:nvSpPr>
        <p:spPr>
          <a:xfrm>
            <a:off x="566738" y="12700"/>
            <a:ext cx="8577262" cy="820738"/>
          </a:xfrm>
        </p:spPr>
        <p:txBody>
          <a:bodyPr>
            <a:normAutofit/>
          </a:bodyPr>
          <a:lstStyle/>
          <a:p>
            <a:pPr algn="l">
              <a:tabLst>
                <a:tab pos="2917825" algn="l"/>
              </a:tabLst>
            </a:pPr>
            <a:r>
              <a:rPr lang="en-US" altLang="en-US" sz="2400" b="1" dirty="0" smtClean="0">
                <a:solidFill>
                  <a:srgbClr val="000000"/>
                </a:solidFill>
              </a:rPr>
              <a:t>1  </a:t>
            </a:r>
            <a:r>
              <a:rPr lang="en-US" altLang="en-US" sz="2400" b="1" dirty="0" err="1" smtClean="0">
                <a:solidFill>
                  <a:srgbClr val="000000"/>
                </a:solidFill>
              </a:rPr>
              <a:t>Heckscher</a:t>
            </a:r>
            <a:r>
              <a:rPr lang="en-US" altLang="en-US" sz="2400" b="1" dirty="0" smtClean="0">
                <a:solidFill>
                  <a:srgbClr val="000000"/>
                </a:solidFill>
              </a:rPr>
              <a:t>-Ohlin Model</a:t>
            </a:r>
          </a:p>
        </p:txBody>
      </p:sp>
      <p:sp>
        <p:nvSpPr>
          <p:cNvPr id="7" name="Rectangle 6"/>
          <p:cNvSpPr>
            <a:spLocks noChangeArrowheads="1"/>
          </p:cNvSpPr>
          <p:nvPr/>
        </p:nvSpPr>
        <p:spPr bwMode="auto">
          <a:xfrm>
            <a:off x="552450" y="1295400"/>
            <a:ext cx="7705725" cy="2166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spcAft>
                <a:spcPts val="1200"/>
              </a:spcAft>
            </a:pPr>
            <a:r>
              <a:rPr lang="en-US" altLang="en-US" sz="2200" dirty="0">
                <a:solidFill>
                  <a:srgbClr val="00B050"/>
                </a:solidFill>
                <a:latin typeface="Arial"/>
              </a:rPr>
              <a:t>Assumption 1:</a:t>
            </a:r>
            <a:r>
              <a:rPr lang="en-US" altLang="en-US" sz="2200" dirty="0">
                <a:solidFill>
                  <a:srgbClr val="3D68AF"/>
                </a:solidFill>
                <a:latin typeface="Arial"/>
              </a:rPr>
              <a:t> </a:t>
            </a:r>
            <a:r>
              <a:rPr lang="en-US" altLang="en-US" sz="2400" b="0" dirty="0" smtClean="0">
                <a:solidFill>
                  <a:prstClr val="black"/>
                </a:solidFill>
                <a:latin typeface="Times New Roman"/>
              </a:rPr>
              <a:t>Two </a:t>
            </a:r>
            <a:r>
              <a:rPr lang="en-US" altLang="en-US" sz="2400" b="0" dirty="0">
                <a:solidFill>
                  <a:prstClr val="black"/>
                </a:solidFill>
                <a:latin typeface="Times New Roman"/>
              </a:rPr>
              <a:t>factors of production, labor and capital, can move freely between the industries</a:t>
            </a:r>
            <a:r>
              <a:rPr lang="en-US" altLang="en-US" sz="2400" b="0" dirty="0" smtClean="0">
                <a:solidFill>
                  <a:prstClr val="black"/>
                </a:solidFill>
                <a:latin typeface="Times New Roman"/>
              </a:rPr>
              <a:t>.</a:t>
            </a:r>
            <a:endParaRPr lang="en-US" altLang="en-US" sz="800" b="0" dirty="0">
              <a:solidFill>
                <a:srgbClr val="3D68AF"/>
              </a:solidFill>
              <a:latin typeface="Times New Roman"/>
            </a:endParaRPr>
          </a:p>
          <a:p>
            <a:pPr eaLnBrk="1" hangingPunct="1">
              <a:spcBef>
                <a:spcPct val="20000"/>
              </a:spcBef>
              <a:spcAft>
                <a:spcPts val="1200"/>
              </a:spcAft>
            </a:pPr>
            <a:r>
              <a:rPr lang="en-US" altLang="en-US" sz="2200" dirty="0">
                <a:solidFill>
                  <a:srgbClr val="00B050"/>
                </a:solidFill>
                <a:latin typeface="Arial"/>
              </a:rPr>
              <a:t>Assumption 2:</a:t>
            </a:r>
            <a:r>
              <a:rPr lang="en-US" altLang="en-US" sz="2200" dirty="0">
                <a:solidFill>
                  <a:srgbClr val="3D68AF"/>
                </a:solidFill>
                <a:latin typeface="Arial"/>
              </a:rPr>
              <a:t> </a:t>
            </a:r>
            <a:r>
              <a:rPr lang="en-US" altLang="en-US" sz="2400" b="0" dirty="0">
                <a:solidFill>
                  <a:prstClr val="black"/>
                </a:solidFill>
                <a:latin typeface="Times New Roman"/>
              </a:rPr>
              <a:t>Shoe production is </a:t>
            </a:r>
            <a:r>
              <a:rPr lang="en-US" altLang="en-US" sz="2400" dirty="0">
                <a:solidFill>
                  <a:prstClr val="black"/>
                </a:solidFill>
                <a:latin typeface="Times New Roman"/>
              </a:rPr>
              <a:t>labor-intensive</a:t>
            </a:r>
            <a:r>
              <a:rPr lang="en-US" altLang="en-US" sz="2400" b="0" dirty="0">
                <a:solidFill>
                  <a:prstClr val="black"/>
                </a:solidFill>
                <a:latin typeface="Times New Roman"/>
              </a:rPr>
              <a:t>; that is, it requires more labor per unit of capital to produce shoes than </a:t>
            </a:r>
            <a:r>
              <a:rPr lang="en-US" altLang="en-US" sz="2400" b="0" dirty="0" smtClean="0">
                <a:solidFill>
                  <a:prstClr val="black"/>
                </a:solidFill>
                <a:latin typeface="Times New Roman"/>
              </a:rPr>
              <a:t>computers</a:t>
            </a:r>
            <a:r>
              <a:rPr lang="en-US" altLang="en-US" sz="2400" b="0" i="1" dirty="0" smtClean="0">
                <a:solidFill>
                  <a:prstClr val="black"/>
                </a:solidFill>
                <a:latin typeface="Times New Roman"/>
              </a:rPr>
              <a:t>.</a:t>
            </a:r>
            <a:endParaRPr lang="en-US" altLang="en-US" sz="2400" dirty="0">
              <a:solidFill>
                <a:srgbClr val="3D68AF"/>
              </a:solidFill>
              <a:latin typeface="Times New Roman"/>
            </a:endParaRPr>
          </a:p>
        </p:txBody>
      </p:sp>
      <p:sp>
        <p:nvSpPr>
          <p:cNvPr id="9" name="Rectangle 5"/>
          <p:cNvSpPr>
            <a:spLocks noChangeArrowheads="1"/>
          </p:cNvSpPr>
          <p:nvPr/>
        </p:nvSpPr>
        <p:spPr bwMode="auto">
          <a:xfrm>
            <a:off x="566738" y="820738"/>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latin typeface="Syntax-Bold"/>
              </a:rPr>
              <a:t>Assumptions of the </a:t>
            </a:r>
            <a:r>
              <a:rPr lang="en-US" altLang="en-US" sz="2200" dirty="0" err="1">
                <a:solidFill>
                  <a:srgbClr val="254061"/>
                </a:solidFill>
                <a:latin typeface="Syntax-Bold"/>
              </a:rPr>
              <a:t>Heckscher</a:t>
            </a:r>
            <a:r>
              <a:rPr lang="en-US" altLang="en-US" sz="2200" dirty="0">
                <a:solidFill>
                  <a:srgbClr val="254061"/>
                </a:solidFill>
                <a:latin typeface="Syntax-Bold"/>
              </a:rPr>
              <a:t>-Ohlin Model</a:t>
            </a:r>
            <a:endParaRPr lang="en-US" altLang="en-US" sz="2200" dirty="0">
              <a:solidFill>
                <a:srgbClr val="254061"/>
              </a:solidFill>
            </a:endParaRPr>
          </a:p>
        </p:txBody>
      </p:sp>
      <p:sp>
        <p:nvSpPr>
          <p:cNvPr id="13" name="Text Box 7"/>
          <p:cNvSpPr txBox="1">
            <a:spLocks noChangeArrowheads="1"/>
          </p:cNvSpPr>
          <p:nvPr/>
        </p:nvSpPr>
        <p:spPr bwMode="auto">
          <a:xfrm>
            <a:off x="5046134" y="3132667"/>
            <a:ext cx="1343307" cy="286232"/>
          </a:xfrm>
          <a:prstGeom prst="rect">
            <a:avLst/>
          </a:prstGeom>
          <a:solidFill>
            <a:srgbClr val="F4D296"/>
          </a:solidFill>
          <a:ln>
            <a:noFill/>
          </a:ln>
          <a:extLst/>
        </p:spPr>
        <p:txBody>
          <a:bodyPr wrap="square">
            <a:spAutoFit/>
          </a:bodyPr>
          <a:lstStyle>
            <a:lvl1pPr marL="457200" indent="-457200"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lnSpc>
                <a:spcPct val="90000"/>
              </a:lnSpc>
              <a:spcBef>
                <a:spcPct val="10000"/>
              </a:spcBef>
              <a:spcAft>
                <a:spcPct val="10000"/>
              </a:spcAft>
            </a:pPr>
            <a:r>
              <a:rPr lang="en-US" altLang="en-US" b="0" dirty="0">
                <a:solidFill>
                  <a:srgbClr val="831951"/>
                </a:solidFill>
              </a:rPr>
              <a:t>FIGURE</a:t>
            </a:r>
            <a:r>
              <a:rPr lang="en-US" altLang="en-US" b="0" dirty="0">
                <a:solidFill>
                  <a:prstClr val="black"/>
                </a:solidFill>
              </a:rPr>
              <a:t> 4-1</a:t>
            </a:r>
          </a:p>
        </p:txBody>
      </p:sp>
      <p:sp>
        <p:nvSpPr>
          <p:cNvPr id="15" name="Rectangle 14"/>
          <p:cNvSpPr>
            <a:spLocks noChangeArrowheads="1"/>
          </p:cNvSpPr>
          <p:nvPr/>
        </p:nvSpPr>
        <p:spPr bwMode="auto">
          <a:xfrm>
            <a:off x="566738" y="3558960"/>
            <a:ext cx="4386263" cy="2918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ct val="10000"/>
              </a:spcAft>
            </a:pPr>
            <a:r>
              <a:rPr lang="en-US" altLang="en-US" sz="2000" dirty="0">
                <a:solidFill>
                  <a:srgbClr val="8A3A6A"/>
                </a:solidFill>
              </a:rPr>
              <a:t>Labor Intensity of Each Industry </a:t>
            </a:r>
            <a:endParaRPr lang="en-US" altLang="en-US" sz="2000" dirty="0" smtClean="0">
              <a:solidFill>
                <a:srgbClr val="8A3A6A"/>
              </a:solidFill>
            </a:endParaRPr>
          </a:p>
          <a:p>
            <a:pPr eaLnBrk="1" hangingPunct="1">
              <a:spcBef>
                <a:spcPct val="10000"/>
              </a:spcBef>
              <a:spcAft>
                <a:spcPct val="10000"/>
              </a:spcAft>
            </a:pPr>
            <a:r>
              <a:rPr lang="en-US" altLang="en-US" sz="2100" b="0" dirty="0">
                <a:solidFill>
                  <a:prstClr val="black"/>
                </a:solidFill>
                <a:latin typeface="Times New Roman"/>
              </a:rPr>
              <a:t>Shoe production </a:t>
            </a:r>
            <a:r>
              <a:rPr lang="en-US" altLang="en-US" sz="2100" b="0" dirty="0" smtClean="0">
                <a:solidFill>
                  <a:prstClr val="black"/>
                </a:solidFill>
                <a:latin typeface="Times New Roman"/>
              </a:rPr>
              <a:t>being more labor-intensive than computers implies: </a:t>
            </a:r>
          </a:p>
          <a:p>
            <a:pPr algn="ctr" eaLnBrk="1" hangingPunct="1">
              <a:spcBef>
                <a:spcPct val="10000"/>
              </a:spcBef>
              <a:spcAft>
                <a:spcPct val="10000"/>
              </a:spcAft>
            </a:pPr>
            <a:r>
              <a:rPr lang="en-US" altLang="en-US" sz="2100" b="0" i="1" dirty="0" smtClean="0">
                <a:solidFill>
                  <a:prstClr val="black"/>
                </a:solidFill>
                <a:latin typeface="Times New Roman"/>
              </a:rPr>
              <a:t>L</a:t>
            </a:r>
            <a:r>
              <a:rPr lang="en-US" altLang="en-US" sz="2100" b="0" i="1" baseline="-25000" dirty="0" smtClean="0">
                <a:solidFill>
                  <a:prstClr val="black"/>
                </a:solidFill>
                <a:latin typeface="Times New Roman"/>
              </a:rPr>
              <a:t>S</a:t>
            </a:r>
            <a:r>
              <a:rPr lang="en-US" altLang="en-US" sz="2100" b="0" i="1" dirty="0" smtClean="0">
                <a:solidFill>
                  <a:prstClr val="black"/>
                </a:solidFill>
                <a:latin typeface="Times New Roman"/>
              </a:rPr>
              <a:t>/K</a:t>
            </a:r>
            <a:r>
              <a:rPr lang="en-US" altLang="en-US" sz="2100" b="0" i="1" baseline="-25000" dirty="0" smtClean="0">
                <a:solidFill>
                  <a:prstClr val="black"/>
                </a:solidFill>
                <a:latin typeface="Times New Roman"/>
              </a:rPr>
              <a:t>S</a:t>
            </a:r>
            <a:r>
              <a:rPr lang="en-US" altLang="en-US" sz="2100" b="0" i="1" dirty="0" smtClean="0">
                <a:solidFill>
                  <a:prstClr val="black"/>
                </a:solidFill>
                <a:latin typeface="Times New Roman"/>
              </a:rPr>
              <a:t> </a:t>
            </a:r>
            <a:r>
              <a:rPr lang="en-US" altLang="en-US" sz="2100" b="0" i="1" dirty="0">
                <a:solidFill>
                  <a:prstClr val="black"/>
                </a:solidFill>
                <a:latin typeface="Times New Roman"/>
              </a:rPr>
              <a:t>&gt; </a:t>
            </a:r>
            <a:r>
              <a:rPr lang="en-US" altLang="en-US" sz="2100" b="0" i="1" dirty="0" smtClean="0">
                <a:solidFill>
                  <a:prstClr val="black"/>
                </a:solidFill>
                <a:latin typeface="Times New Roman"/>
              </a:rPr>
              <a:t>L</a:t>
            </a:r>
            <a:r>
              <a:rPr lang="en-US" altLang="en-US" sz="2100" b="0" i="1" baseline="-25000" dirty="0" smtClean="0">
                <a:solidFill>
                  <a:prstClr val="black"/>
                </a:solidFill>
                <a:latin typeface="Times New Roman"/>
              </a:rPr>
              <a:t>C</a:t>
            </a:r>
            <a:r>
              <a:rPr lang="en-US" altLang="en-US" sz="2100" b="0" i="1" dirty="0" smtClean="0">
                <a:solidFill>
                  <a:prstClr val="black"/>
                </a:solidFill>
                <a:latin typeface="Times New Roman"/>
              </a:rPr>
              <a:t>/K</a:t>
            </a:r>
            <a:r>
              <a:rPr lang="en-US" altLang="en-US" sz="2100" b="0" i="1" baseline="-25000" dirty="0" smtClean="0">
                <a:solidFill>
                  <a:prstClr val="black"/>
                </a:solidFill>
                <a:latin typeface="Times New Roman"/>
              </a:rPr>
              <a:t>C</a:t>
            </a:r>
            <a:r>
              <a:rPr lang="en-US" altLang="en-US" sz="2100" b="0" i="1" dirty="0" smtClean="0">
                <a:solidFill>
                  <a:prstClr val="black"/>
                </a:solidFill>
                <a:latin typeface="Times New Roman"/>
              </a:rPr>
              <a:t>. </a:t>
            </a:r>
          </a:p>
          <a:p>
            <a:pPr eaLnBrk="1" hangingPunct="1">
              <a:spcBef>
                <a:spcPct val="10000"/>
              </a:spcBef>
              <a:spcAft>
                <a:spcPct val="10000"/>
              </a:spcAft>
            </a:pPr>
            <a:r>
              <a:rPr lang="en-US" altLang="en-US" sz="2100" b="0" dirty="0" smtClean="0">
                <a:solidFill>
                  <a:prstClr val="black"/>
                </a:solidFill>
                <a:latin typeface="Times New Roman"/>
              </a:rPr>
              <a:t>These </a:t>
            </a:r>
            <a:r>
              <a:rPr lang="en-US" altLang="en-US" sz="2100" b="0" dirty="0">
                <a:solidFill>
                  <a:prstClr val="black"/>
                </a:solidFill>
                <a:latin typeface="Times New Roman"/>
              </a:rPr>
              <a:t>two curves slope down just like regular demand curves, but in this case, they are </a:t>
            </a:r>
            <a:r>
              <a:rPr lang="en-US" altLang="en-US" sz="2100" b="0" i="1" dirty="0">
                <a:solidFill>
                  <a:prstClr val="black"/>
                </a:solidFill>
                <a:latin typeface="Times New Roman"/>
              </a:rPr>
              <a:t>relative </a:t>
            </a:r>
            <a:r>
              <a:rPr lang="en-US" altLang="en-US" sz="2100" b="0" dirty="0">
                <a:solidFill>
                  <a:prstClr val="black"/>
                </a:solidFill>
                <a:latin typeface="Times New Roman"/>
              </a:rPr>
              <a:t>demand</a:t>
            </a:r>
            <a:r>
              <a:rPr lang="en-US" altLang="en-US" sz="2100" b="0" i="1" dirty="0">
                <a:solidFill>
                  <a:prstClr val="black"/>
                </a:solidFill>
                <a:latin typeface="Times New Roman"/>
              </a:rPr>
              <a:t> </a:t>
            </a:r>
            <a:r>
              <a:rPr lang="en-US" altLang="en-US" sz="2100" b="0" dirty="0">
                <a:solidFill>
                  <a:prstClr val="black"/>
                </a:solidFill>
                <a:latin typeface="Times New Roman"/>
              </a:rPr>
              <a:t>curves for </a:t>
            </a:r>
            <a:r>
              <a:rPr lang="en-US" altLang="en-US" sz="2100" b="0" dirty="0" smtClean="0">
                <a:solidFill>
                  <a:prstClr val="black"/>
                </a:solidFill>
                <a:latin typeface="Times New Roman"/>
              </a:rPr>
              <a:t>labor.</a:t>
            </a:r>
            <a:endParaRPr lang="en-US" altLang="en-US" sz="2100" b="0" dirty="0">
              <a:solidFill>
                <a:prstClr val="black"/>
              </a:solidFill>
              <a:latin typeface="Times New Roman"/>
            </a:endParaRPr>
          </a:p>
        </p:txBody>
      </p:sp>
      <p:sp>
        <p:nvSpPr>
          <p:cNvPr id="16" name="Rectangle 15"/>
          <p:cNvSpPr>
            <a:spLocks noChangeArrowheads="1"/>
          </p:cNvSpPr>
          <p:nvPr/>
        </p:nvSpPr>
        <p:spPr bwMode="auto">
          <a:xfrm>
            <a:off x="5049296" y="3505200"/>
            <a:ext cx="3893024" cy="2639765"/>
          </a:xfrm>
          <a:prstGeom prst="rect">
            <a:avLst/>
          </a:prstGeom>
          <a:solidFill>
            <a:schemeClr val="bg1"/>
          </a:solidFill>
          <a:ln w="25400" algn="ctr">
            <a:solidFill>
              <a:srgbClr val="D4D3D3"/>
            </a:solidFill>
            <a:round/>
            <a:headEnd/>
            <a:tailEnd/>
          </a:ln>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2800" b="0">
              <a:solidFill>
                <a:srgbClr val="1F497D"/>
              </a:solidFill>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1265" y="3629847"/>
            <a:ext cx="3779855" cy="2357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64045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566738" y="820738"/>
            <a:ext cx="735171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20000"/>
              </a:spcBef>
            </a:pPr>
            <a:r>
              <a:rPr lang="en-US" altLang="en-US" sz="2200" dirty="0">
                <a:solidFill>
                  <a:srgbClr val="254061"/>
                </a:solidFill>
                <a:latin typeface="Syntax-Bold"/>
              </a:rPr>
              <a:t>Assumptions of the </a:t>
            </a:r>
            <a:r>
              <a:rPr lang="en-US" altLang="en-US" sz="2200" dirty="0" err="1">
                <a:solidFill>
                  <a:srgbClr val="254061"/>
                </a:solidFill>
                <a:latin typeface="Syntax-Bold"/>
              </a:rPr>
              <a:t>Heckscher</a:t>
            </a:r>
            <a:r>
              <a:rPr lang="en-US" altLang="en-US" sz="2200" dirty="0">
                <a:solidFill>
                  <a:srgbClr val="254061"/>
                </a:solidFill>
                <a:latin typeface="Syntax-Bold"/>
              </a:rPr>
              <a:t>-Ohlin Model</a:t>
            </a:r>
            <a:endParaRPr lang="en-US" altLang="en-US" sz="2200" dirty="0">
              <a:solidFill>
                <a:srgbClr val="254061"/>
              </a:solidFill>
            </a:endParaRPr>
          </a:p>
        </p:txBody>
      </p:sp>
      <p:sp>
        <p:nvSpPr>
          <p:cNvPr id="32" name="Rectangle 6"/>
          <p:cNvSpPr>
            <a:spLocks noChangeArrowheads="1"/>
          </p:cNvSpPr>
          <p:nvPr/>
        </p:nvSpPr>
        <p:spPr bwMode="auto">
          <a:xfrm>
            <a:off x="566738" y="1300163"/>
            <a:ext cx="7947025" cy="5096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spcBef>
                <a:spcPct val="10000"/>
              </a:spcBef>
              <a:spcAft>
                <a:spcPts val="1200"/>
              </a:spcAft>
            </a:pPr>
            <a:r>
              <a:rPr lang="en-US" altLang="en-US" sz="2200" dirty="0">
                <a:solidFill>
                  <a:srgbClr val="00B050"/>
                </a:solidFill>
              </a:rPr>
              <a:t>Assumption 3</a:t>
            </a:r>
            <a:r>
              <a:rPr lang="en-US" altLang="en-US" sz="2200" dirty="0">
                <a:solidFill>
                  <a:srgbClr val="00B050"/>
                </a:solidFill>
                <a:latin typeface="Arial"/>
              </a:rPr>
              <a:t>:</a:t>
            </a:r>
            <a:r>
              <a:rPr lang="en-US" altLang="en-US" sz="2200" dirty="0">
                <a:solidFill>
                  <a:srgbClr val="3D68AF"/>
                </a:solidFill>
                <a:latin typeface="Times New Roman"/>
              </a:rPr>
              <a:t> </a:t>
            </a:r>
            <a:r>
              <a:rPr lang="en-US" altLang="en-US" sz="2400" b="0" dirty="0" smtClean="0">
                <a:solidFill>
                  <a:prstClr val="black"/>
                </a:solidFill>
                <a:latin typeface="Times New Roman"/>
              </a:rPr>
              <a:t>Foreign </a:t>
            </a:r>
            <a:r>
              <a:rPr lang="en-US" altLang="en-US" sz="2400" b="0" dirty="0">
                <a:solidFill>
                  <a:prstClr val="black"/>
                </a:solidFill>
                <a:latin typeface="Times New Roman"/>
              </a:rPr>
              <a:t>is labor-abundant, by which we mean that the labor–capital ratio in Foreign exceeds that in Home, </a:t>
            </a:r>
            <a:r>
              <a:rPr lang="en-US" altLang="en-US" sz="2400" b="0" i="1" dirty="0">
                <a:solidFill>
                  <a:prstClr val="black"/>
                </a:solidFill>
                <a:latin typeface="Times New Roman"/>
              </a:rPr>
              <a:t>L</a:t>
            </a:r>
            <a:r>
              <a:rPr lang="en-US" altLang="en-US" sz="2400" b="0" dirty="0">
                <a:solidFill>
                  <a:prstClr val="black"/>
                </a:solidFill>
                <a:latin typeface="Times New Roman"/>
              </a:rPr>
              <a:t>*/</a:t>
            </a:r>
            <a:r>
              <a:rPr lang="en-US" altLang="en-US" sz="2400" b="0" i="1" dirty="0">
                <a:solidFill>
                  <a:prstClr val="black"/>
                </a:solidFill>
                <a:latin typeface="Times New Roman"/>
              </a:rPr>
              <a:t>K</a:t>
            </a:r>
            <a:r>
              <a:rPr lang="en-US" altLang="en-US" sz="2400" b="0" dirty="0">
                <a:solidFill>
                  <a:prstClr val="black"/>
                </a:solidFill>
                <a:latin typeface="Times New Roman"/>
              </a:rPr>
              <a:t>*&gt; </a:t>
            </a:r>
            <a:r>
              <a:rPr lang="en-US" altLang="en-US" sz="2400" b="0" i="1" dirty="0">
                <a:solidFill>
                  <a:prstClr val="black"/>
                </a:solidFill>
                <a:latin typeface="Times New Roman"/>
              </a:rPr>
              <a:t>L</a:t>
            </a:r>
            <a:r>
              <a:rPr lang="en-US" altLang="en-US" sz="2400" b="0" dirty="0">
                <a:solidFill>
                  <a:prstClr val="black"/>
                </a:solidFill>
                <a:latin typeface="Times New Roman"/>
              </a:rPr>
              <a:t>/</a:t>
            </a:r>
            <a:r>
              <a:rPr lang="en-US" altLang="en-US" sz="2400" b="0" i="1" dirty="0">
                <a:solidFill>
                  <a:prstClr val="black"/>
                </a:solidFill>
                <a:latin typeface="Times New Roman"/>
              </a:rPr>
              <a:t>K</a:t>
            </a:r>
            <a:r>
              <a:rPr lang="en-US" altLang="en-US" sz="2400" b="0" dirty="0">
                <a:solidFill>
                  <a:prstClr val="black"/>
                </a:solidFill>
                <a:latin typeface="Times New Roman"/>
              </a:rPr>
              <a:t>. Equivalently, Home is capital-abundant, so that </a:t>
            </a:r>
            <a:r>
              <a:rPr lang="en-US" altLang="en-US" sz="2400" b="0" i="1" dirty="0">
                <a:solidFill>
                  <a:prstClr val="black"/>
                </a:solidFill>
                <a:latin typeface="Times New Roman"/>
              </a:rPr>
              <a:t>K</a:t>
            </a:r>
            <a:r>
              <a:rPr lang="en-US" altLang="en-US" sz="2400" b="0" dirty="0">
                <a:solidFill>
                  <a:prstClr val="black"/>
                </a:solidFill>
                <a:latin typeface="Times New Roman"/>
              </a:rPr>
              <a:t>/</a:t>
            </a:r>
            <a:r>
              <a:rPr lang="en-US" altLang="en-US" sz="2400" b="0" i="1" dirty="0">
                <a:solidFill>
                  <a:prstClr val="black"/>
                </a:solidFill>
                <a:latin typeface="Times New Roman"/>
              </a:rPr>
              <a:t>L</a:t>
            </a:r>
            <a:r>
              <a:rPr lang="en-US" altLang="en-US" sz="2400" b="0" dirty="0">
                <a:solidFill>
                  <a:prstClr val="black"/>
                </a:solidFill>
                <a:latin typeface="Times New Roman"/>
              </a:rPr>
              <a:t> &gt;</a:t>
            </a:r>
            <a:r>
              <a:rPr lang="en-US" altLang="en-US" sz="2400" b="0" i="1" dirty="0">
                <a:solidFill>
                  <a:prstClr val="black"/>
                </a:solidFill>
                <a:latin typeface="Times New Roman"/>
              </a:rPr>
              <a:t>K</a:t>
            </a:r>
            <a:r>
              <a:rPr lang="en-US" altLang="en-US" sz="2400" b="0" dirty="0">
                <a:solidFill>
                  <a:prstClr val="black"/>
                </a:solidFill>
                <a:latin typeface="Times New Roman"/>
              </a:rPr>
              <a:t>*/</a:t>
            </a:r>
            <a:r>
              <a:rPr lang="en-US" altLang="en-US" sz="2400" b="0" i="1" dirty="0">
                <a:solidFill>
                  <a:prstClr val="black"/>
                </a:solidFill>
                <a:latin typeface="Times New Roman"/>
              </a:rPr>
              <a:t>L</a:t>
            </a:r>
            <a:r>
              <a:rPr lang="en-US" altLang="en-US" sz="2400" b="0" dirty="0" smtClean="0">
                <a:solidFill>
                  <a:prstClr val="black"/>
                </a:solidFill>
                <a:latin typeface="Times New Roman"/>
              </a:rPr>
              <a:t>*.</a:t>
            </a:r>
            <a:endParaRPr lang="en-US" altLang="en-US" sz="800" b="0" dirty="0" smtClean="0">
              <a:solidFill>
                <a:prstClr val="black"/>
              </a:solidFill>
              <a:latin typeface="Times New Roman"/>
            </a:endParaRPr>
          </a:p>
          <a:p>
            <a:pPr eaLnBrk="1" hangingPunct="1">
              <a:spcBef>
                <a:spcPct val="10000"/>
              </a:spcBef>
              <a:spcAft>
                <a:spcPts val="1200"/>
              </a:spcAft>
            </a:pPr>
            <a:r>
              <a:rPr lang="en-US" altLang="en-US" sz="2200" dirty="0" smtClean="0">
                <a:solidFill>
                  <a:srgbClr val="00B050"/>
                </a:solidFill>
              </a:rPr>
              <a:t>Assumption 4:</a:t>
            </a:r>
            <a:r>
              <a:rPr lang="en-US" altLang="en-US" sz="2200" dirty="0" smtClean="0">
                <a:solidFill>
                  <a:srgbClr val="3D68AF"/>
                </a:solidFill>
              </a:rPr>
              <a:t> </a:t>
            </a:r>
            <a:r>
              <a:rPr lang="en-US" altLang="en-US" sz="2400" b="0" dirty="0">
                <a:solidFill>
                  <a:prstClr val="black"/>
                </a:solidFill>
                <a:latin typeface="Times New Roman"/>
              </a:rPr>
              <a:t>The final outputs, shoes and computers, can be traded freely (i.e., without any restrictions) between nations, but labor and capital do not move between countries</a:t>
            </a:r>
            <a:r>
              <a:rPr lang="en-US" altLang="en-US" sz="2400" b="0" dirty="0" smtClean="0">
                <a:solidFill>
                  <a:prstClr val="black"/>
                </a:solidFill>
                <a:latin typeface="Times New Roman"/>
              </a:rPr>
              <a:t>.</a:t>
            </a:r>
            <a:r>
              <a:rPr lang="en-US" altLang="en-US" sz="2400" dirty="0" smtClean="0">
                <a:solidFill>
                  <a:srgbClr val="3D68AF"/>
                </a:solidFill>
                <a:latin typeface="Times New Roman"/>
              </a:rPr>
              <a:t> </a:t>
            </a:r>
            <a:endParaRPr lang="en-US" altLang="en-US" sz="800" dirty="0">
              <a:solidFill>
                <a:srgbClr val="3D68AF"/>
              </a:solidFill>
              <a:latin typeface="Times New Roman"/>
            </a:endParaRPr>
          </a:p>
          <a:p>
            <a:pPr eaLnBrk="1" hangingPunct="1">
              <a:spcBef>
                <a:spcPct val="10000"/>
              </a:spcBef>
              <a:spcAft>
                <a:spcPts val="1200"/>
              </a:spcAft>
            </a:pPr>
            <a:r>
              <a:rPr lang="en-US" altLang="en-US" sz="2200" dirty="0" smtClean="0">
                <a:solidFill>
                  <a:srgbClr val="00B050"/>
                </a:solidFill>
              </a:rPr>
              <a:t>Assumption 5:</a:t>
            </a:r>
            <a:r>
              <a:rPr lang="en-US" altLang="en-US" sz="2200" dirty="0" smtClean="0">
                <a:solidFill>
                  <a:srgbClr val="3D68AF"/>
                </a:solidFill>
              </a:rPr>
              <a:t> </a:t>
            </a:r>
            <a:r>
              <a:rPr lang="en-US" altLang="en-US" sz="2400" b="0" dirty="0">
                <a:solidFill>
                  <a:prstClr val="black"/>
                </a:solidFill>
                <a:latin typeface="Times New Roman"/>
              </a:rPr>
              <a:t>The technologies used to produce the two goods are identical across the countries</a:t>
            </a:r>
            <a:r>
              <a:rPr lang="en-US" altLang="en-US" sz="2400" b="0" dirty="0" smtClean="0">
                <a:solidFill>
                  <a:prstClr val="black"/>
                </a:solidFill>
                <a:latin typeface="Times New Roman"/>
              </a:rPr>
              <a:t>.</a:t>
            </a:r>
            <a:endParaRPr lang="en-US" altLang="en-US" sz="800" b="0" dirty="0" smtClean="0">
              <a:solidFill>
                <a:prstClr val="black"/>
              </a:solidFill>
              <a:latin typeface="Times New Roman"/>
            </a:endParaRPr>
          </a:p>
          <a:p>
            <a:pPr eaLnBrk="1" hangingPunct="1">
              <a:spcBef>
                <a:spcPct val="10000"/>
              </a:spcBef>
              <a:spcAft>
                <a:spcPts val="1200"/>
              </a:spcAft>
            </a:pPr>
            <a:r>
              <a:rPr lang="en-US" altLang="en-US" sz="2200" dirty="0" smtClean="0">
                <a:solidFill>
                  <a:srgbClr val="00B050"/>
                </a:solidFill>
              </a:rPr>
              <a:t>Assumption 6:</a:t>
            </a:r>
            <a:r>
              <a:rPr lang="en-US" altLang="en-US" sz="2200" dirty="0" smtClean="0">
                <a:solidFill>
                  <a:srgbClr val="3D68AF"/>
                </a:solidFill>
              </a:rPr>
              <a:t> </a:t>
            </a:r>
            <a:r>
              <a:rPr lang="en-US" altLang="en-US" sz="2400" b="0" dirty="0">
                <a:solidFill>
                  <a:prstClr val="black"/>
                </a:solidFill>
                <a:latin typeface="Times New Roman"/>
              </a:rPr>
              <a:t>Consumer tastes are the same across countries, and preferences for computers and shoes do not vary with a country’s level of income</a:t>
            </a:r>
            <a:r>
              <a:rPr lang="en-US" altLang="en-US" sz="2400" b="0" dirty="0" smtClean="0">
                <a:solidFill>
                  <a:prstClr val="black"/>
                </a:solidFill>
                <a:latin typeface="Times New Roman"/>
              </a:rPr>
              <a:t>.</a:t>
            </a:r>
            <a:endParaRPr lang="en-US" altLang="en-US" sz="2400" dirty="0">
              <a:solidFill>
                <a:srgbClr val="3D68AF"/>
              </a:solidFill>
              <a:latin typeface="Times New Roman"/>
            </a:endParaRPr>
          </a:p>
        </p:txBody>
      </p:sp>
      <p:cxnSp>
        <p:nvCxnSpPr>
          <p:cNvPr id="7175" name="9 Conector recto"/>
          <p:cNvCxnSpPr>
            <a:cxnSpLocks noChangeShapeType="1"/>
          </p:cNvCxnSpPr>
          <p:nvPr/>
        </p:nvCxnSpPr>
        <p:spPr bwMode="auto">
          <a:xfrm>
            <a:off x="1122004" y="2106613"/>
            <a:ext cx="185738"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7176" name="10 Conector recto"/>
          <p:cNvCxnSpPr>
            <a:cxnSpLocks noChangeShapeType="1"/>
          </p:cNvCxnSpPr>
          <p:nvPr/>
        </p:nvCxnSpPr>
        <p:spPr bwMode="auto">
          <a:xfrm>
            <a:off x="658834" y="2106613"/>
            <a:ext cx="161925"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7177" name="18 Conector recto"/>
          <p:cNvCxnSpPr>
            <a:cxnSpLocks noChangeShapeType="1"/>
          </p:cNvCxnSpPr>
          <p:nvPr/>
        </p:nvCxnSpPr>
        <p:spPr bwMode="auto">
          <a:xfrm>
            <a:off x="1705130" y="2106613"/>
            <a:ext cx="115887"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7178" name="19 Conector recto"/>
          <p:cNvCxnSpPr>
            <a:cxnSpLocks noChangeShapeType="1"/>
          </p:cNvCxnSpPr>
          <p:nvPr/>
        </p:nvCxnSpPr>
        <p:spPr bwMode="auto">
          <a:xfrm>
            <a:off x="2020887" y="2106613"/>
            <a:ext cx="112713"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7179" name="20 Conector recto"/>
          <p:cNvCxnSpPr>
            <a:cxnSpLocks noChangeShapeType="1"/>
          </p:cNvCxnSpPr>
          <p:nvPr/>
        </p:nvCxnSpPr>
        <p:spPr bwMode="auto">
          <a:xfrm>
            <a:off x="1406629" y="2474913"/>
            <a:ext cx="177800"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7180" name="21 Conector recto"/>
          <p:cNvCxnSpPr>
            <a:cxnSpLocks noChangeShapeType="1"/>
          </p:cNvCxnSpPr>
          <p:nvPr/>
        </p:nvCxnSpPr>
        <p:spPr bwMode="auto">
          <a:xfrm>
            <a:off x="1837362" y="2474913"/>
            <a:ext cx="152400"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7181" name="22 Conector recto"/>
          <p:cNvCxnSpPr>
            <a:cxnSpLocks noChangeShapeType="1"/>
          </p:cNvCxnSpPr>
          <p:nvPr/>
        </p:nvCxnSpPr>
        <p:spPr bwMode="auto">
          <a:xfrm>
            <a:off x="694550" y="2474913"/>
            <a:ext cx="184150"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7182" name="23 Conector recto"/>
          <p:cNvCxnSpPr>
            <a:cxnSpLocks noChangeShapeType="1"/>
          </p:cNvCxnSpPr>
          <p:nvPr/>
        </p:nvCxnSpPr>
        <p:spPr bwMode="auto">
          <a:xfrm>
            <a:off x="1003929" y="2474913"/>
            <a:ext cx="161925"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sp>
        <p:nvSpPr>
          <p:cNvPr id="3" name="Slide Number Placeholder 2"/>
          <p:cNvSpPr>
            <a:spLocks noGrp="1"/>
          </p:cNvSpPr>
          <p:nvPr>
            <p:ph type="sldNum" sz="quarter" idx="12"/>
          </p:nvPr>
        </p:nvSpPr>
        <p:spPr/>
        <p:txBody>
          <a:bodyPr/>
          <a:lstStyle/>
          <a:p>
            <a:fld id="{A97AFCAB-344D-4BA8-B9F3-5DB4AD47E82D}" type="slidenum">
              <a:rPr lang="en-US" smtClean="0">
                <a:solidFill>
                  <a:prstClr val="black">
                    <a:tint val="75000"/>
                  </a:prstClr>
                </a:solidFill>
              </a:rPr>
              <a:pPr/>
              <a:t>8</a:t>
            </a:fld>
            <a:endParaRPr lang="en-US">
              <a:solidFill>
                <a:prstClr val="black">
                  <a:tint val="75000"/>
                </a:prstClr>
              </a:solidFill>
            </a:endParaRPr>
          </a:p>
        </p:txBody>
      </p:sp>
      <p:sp>
        <p:nvSpPr>
          <p:cNvPr id="17" name="Rectangle 16"/>
          <p:cNvSpPr>
            <a:spLocks noChangeArrowheads="1"/>
          </p:cNvSpPr>
          <p:nvPr/>
        </p:nvSpPr>
        <p:spPr bwMode="auto">
          <a:xfrm>
            <a:off x="877888" y="333375"/>
            <a:ext cx="3541712" cy="323850"/>
          </a:xfrm>
          <a:prstGeom prst="rect">
            <a:avLst/>
          </a:prstGeom>
          <a:solidFill>
            <a:srgbClr val="FFC000"/>
          </a:solidFill>
          <a:ln>
            <a:solidFill>
              <a:srgbClr val="FFC000"/>
            </a:solidFill>
          </a:ln>
          <a:extLst/>
        </p:spPr>
        <p:txBody>
          <a:bodyPr/>
          <a:lstStyle>
            <a:lvl1pPr eaLnBrk="0" hangingPunct="0">
              <a:defRPr sz="1400" b="1">
                <a:solidFill>
                  <a:schemeClr val="tx1"/>
                </a:solidFill>
                <a:latin typeface="Arial" pitchFamily="34" charset="0"/>
              </a:defRPr>
            </a:lvl1pPr>
            <a:lvl2pPr marL="742950" indent="-285750" eaLnBrk="0" hangingPunct="0">
              <a:defRPr sz="1400" b="1">
                <a:solidFill>
                  <a:schemeClr val="tx1"/>
                </a:solidFill>
                <a:latin typeface="Arial" pitchFamily="34" charset="0"/>
              </a:defRPr>
            </a:lvl2pPr>
            <a:lvl3pPr marL="1143000" indent="-228600" eaLnBrk="0" hangingPunct="0">
              <a:defRPr sz="1400" b="1">
                <a:solidFill>
                  <a:schemeClr val="tx1"/>
                </a:solidFill>
                <a:latin typeface="Arial" pitchFamily="34" charset="0"/>
              </a:defRPr>
            </a:lvl3pPr>
            <a:lvl4pPr marL="1600200" indent="-228600" eaLnBrk="0" hangingPunct="0">
              <a:defRPr sz="1400" b="1">
                <a:solidFill>
                  <a:schemeClr val="tx1"/>
                </a:solidFill>
                <a:latin typeface="Arial" pitchFamily="34" charset="0"/>
              </a:defRPr>
            </a:lvl4pPr>
            <a:lvl5pPr marL="2057400" indent="-228600" eaLnBrk="0" hangingPunct="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eaLnBrk="1" hangingPunct="1"/>
            <a:endParaRPr lang="en-US" altLang="en-US" sz="3200" b="0">
              <a:solidFill>
                <a:srgbClr val="1F497D"/>
              </a:solidFill>
            </a:endParaRPr>
          </a:p>
        </p:txBody>
      </p:sp>
      <p:cxnSp>
        <p:nvCxnSpPr>
          <p:cNvPr id="18" name="Straight Connector 17"/>
          <p:cNvCxnSpPr>
            <a:cxnSpLocks noChangeShapeType="1"/>
          </p:cNvCxnSpPr>
          <p:nvPr/>
        </p:nvCxnSpPr>
        <p:spPr bwMode="auto">
          <a:xfrm>
            <a:off x="566738" y="668338"/>
            <a:ext cx="3852862" cy="0"/>
          </a:xfrm>
          <a:prstGeom prst="line">
            <a:avLst/>
          </a:prstGeom>
          <a:noFill/>
          <a:ln w="19050" cap="rnd" algn="ctr">
            <a:solidFill>
              <a:srgbClr val="FFC000"/>
            </a:solidFill>
            <a:prstDash val="sysDash"/>
            <a:round/>
            <a:headEnd/>
            <a:tailEnd/>
          </a:ln>
          <a:extLst>
            <a:ext uri="{909E8E84-426E-40dd-AFC4-6F175D3DCCD1}">
              <a14:hiddenFill xmlns="" xmlns:a14="http://schemas.microsoft.com/office/drawing/2010/main">
                <a:noFill/>
              </a14:hiddenFill>
            </a:ext>
          </a:extLst>
        </p:spPr>
      </p:cxnSp>
      <p:sp>
        <p:nvSpPr>
          <p:cNvPr id="19" name="Rectangle 3"/>
          <p:cNvSpPr txBox="1">
            <a:spLocks noChangeArrowheads="1"/>
          </p:cNvSpPr>
          <p:nvPr/>
        </p:nvSpPr>
        <p:spPr>
          <a:xfrm>
            <a:off x="566738" y="12700"/>
            <a:ext cx="8577262" cy="820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2917825" algn="l"/>
              </a:tabLst>
            </a:pPr>
            <a:r>
              <a:rPr lang="en-US" altLang="en-US" sz="2400" b="1" smtClean="0">
                <a:solidFill>
                  <a:srgbClr val="000000"/>
                </a:solidFill>
              </a:rPr>
              <a:t>1  Heckscher-Ohlin Model</a:t>
            </a:r>
            <a:endParaRPr lang="en-US" altLang="en-US" sz="2400" b="1" dirty="0" smtClean="0">
              <a:solidFill>
                <a:srgbClr val="000000"/>
              </a:solidFill>
            </a:endParaRPr>
          </a:p>
        </p:txBody>
      </p:sp>
    </p:spTree>
    <p:extLst>
      <p:ext uri="{BB962C8B-B14F-4D97-AF65-F5344CB8AC3E}">
        <p14:creationId xmlns:p14="http://schemas.microsoft.com/office/powerpoint/2010/main" val="72096680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609600"/>
            <a:ext cx="8382000" cy="1143000"/>
          </a:xfrm>
          <a:noFill/>
        </p:spPr>
        <p:txBody>
          <a:bodyPr lIns="90488" tIns="44450" rIns="90488" bIns="44450"/>
          <a:lstStyle/>
          <a:p>
            <a:r>
              <a:rPr lang="en-US" sz="4000" smtClean="0"/>
              <a:t>Quantity definition of factor abundance</a:t>
            </a:r>
            <a:endParaRPr lang="en-US" smtClean="0"/>
          </a:p>
        </p:txBody>
      </p:sp>
      <p:sp>
        <p:nvSpPr>
          <p:cNvPr id="3076" name="Rectangle 3"/>
          <p:cNvSpPr>
            <a:spLocks noGrp="1" noChangeArrowheads="1"/>
          </p:cNvSpPr>
          <p:nvPr>
            <p:ph type="body" idx="1"/>
          </p:nvPr>
        </p:nvSpPr>
        <p:spPr>
          <a:noFill/>
        </p:spPr>
        <p:txBody>
          <a:bodyPr lIns="90488" tIns="44450" rIns="90488" bIns="44450"/>
          <a:lstStyle/>
          <a:p>
            <a:pPr>
              <a:spcBef>
                <a:spcPct val="70000"/>
              </a:spcBef>
            </a:pPr>
            <a:r>
              <a:rPr lang="en-US" smtClean="0"/>
              <a:t>Country A is relatively </a:t>
            </a:r>
            <a:r>
              <a:rPr lang="en-US" smtClean="0">
                <a:solidFill>
                  <a:srgbClr val="FF3300"/>
                </a:solidFill>
              </a:rPr>
              <a:t>capital abundant</a:t>
            </a:r>
            <a:r>
              <a:rPr lang="en-US" smtClean="0"/>
              <a:t>, if the ratio of its capital stock to its labor force (K/L) is greater than that of the other country:</a:t>
            </a:r>
          </a:p>
        </p:txBody>
      </p:sp>
      <p:graphicFrame>
        <p:nvGraphicFramePr>
          <p:cNvPr id="3074" name="Object 1024"/>
          <p:cNvGraphicFramePr>
            <a:graphicFrameLocks noChangeAspect="1"/>
          </p:cNvGraphicFramePr>
          <p:nvPr/>
        </p:nvGraphicFramePr>
        <p:xfrm>
          <a:off x="3200400" y="3962400"/>
          <a:ext cx="2667000" cy="1701800"/>
        </p:xfrm>
        <a:graphic>
          <a:graphicData uri="http://schemas.openxmlformats.org/presentationml/2006/ole">
            <mc:AlternateContent xmlns:mc="http://schemas.openxmlformats.org/markup-compatibility/2006">
              <mc:Choice xmlns:v="urn:schemas-microsoft-com:vml" Requires="v">
                <p:oleObj spid="_x0000_s3153" name="Equation" r:id="rId4" imgW="736560" imgH="469800" progId="Equation.3">
                  <p:embed/>
                </p:oleObj>
              </mc:Choice>
              <mc:Fallback>
                <p:oleObj name="Equation" r:id="rId4" imgW="73656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962400"/>
                        <a:ext cx="26670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00609C9-ADF1-4F73-A8D6-3529F5489E0C}" type="slidenum">
              <a:rPr lang="en-US" smtClean="0"/>
              <a:pPr/>
              <a:t>9</a:t>
            </a:fld>
            <a:endParaRPr lang="en-US" dirty="0"/>
          </a:p>
        </p:txBody>
      </p:sp>
    </p:spTree>
    <p:extLst>
      <p:ext uri="{BB962C8B-B14F-4D97-AF65-F5344CB8AC3E}">
        <p14:creationId xmlns:p14="http://schemas.microsoft.com/office/powerpoint/2010/main" val="1844979226"/>
      </p:ext>
    </p:extLst>
  </p:cSld>
  <p:clrMapOvr>
    <a:masterClrMapping/>
  </p:clrMapOvr>
  <p:transition spd="med">
    <p:pull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FEENSTR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00B050"/>
      </a:accent4>
      <a:accent5>
        <a:srgbClr val="254061"/>
      </a:accent5>
      <a:accent6>
        <a:srgbClr val="FFC000"/>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FEENSTR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00B050"/>
      </a:accent4>
      <a:accent5>
        <a:srgbClr val="254061"/>
      </a:accent5>
      <a:accent6>
        <a:srgbClr val="FFC000"/>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FEENSTR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00B050"/>
      </a:accent4>
      <a:accent5>
        <a:srgbClr val="254061"/>
      </a:accent5>
      <a:accent6>
        <a:srgbClr val="FFC000"/>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FEENSTR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00B050"/>
      </a:accent4>
      <a:accent5>
        <a:srgbClr val="254061"/>
      </a:accent5>
      <a:accent6>
        <a:srgbClr val="FFC000"/>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3664</Words>
  <Application>Microsoft Office PowerPoint</Application>
  <PresentationFormat>On-screen Show (4:3)</PresentationFormat>
  <Paragraphs>453</Paragraphs>
  <Slides>43</Slides>
  <Notes>43</Notes>
  <HiddenSlides>8</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2</vt:i4>
      </vt:variant>
      <vt:variant>
        <vt:lpstr>Slide Titles</vt:lpstr>
      </vt:variant>
      <vt:variant>
        <vt:i4>43</vt:i4>
      </vt:variant>
    </vt:vector>
  </HeadingPairs>
  <TitlesOfParts>
    <vt:vector size="58" baseType="lpstr">
      <vt:lpstr>Arial</vt:lpstr>
      <vt:lpstr>Calibri</vt:lpstr>
      <vt:lpstr>JansonText-Italic</vt:lpstr>
      <vt:lpstr>JansonText-Roman</vt:lpstr>
      <vt:lpstr>Symbol</vt:lpstr>
      <vt:lpstr>Syntax-Bold</vt:lpstr>
      <vt:lpstr>Times New Roman</vt:lpstr>
      <vt:lpstr>Office Theme</vt:lpstr>
      <vt:lpstr>2_Custom Design</vt:lpstr>
      <vt:lpstr>2_Office Theme</vt:lpstr>
      <vt:lpstr>1_Office Theme</vt:lpstr>
      <vt:lpstr>3_Office Theme</vt:lpstr>
      <vt:lpstr>4_Office Theme</vt:lpstr>
      <vt:lpstr>Equation</vt:lpstr>
      <vt:lpstr>Document</vt:lpstr>
      <vt:lpstr>HO Model – Factor Proportions</vt:lpstr>
      <vt:lpstr>Learning Objectives</vt:lpstr>
      <vt:lpstr>Ricardian Model</vt:lpstr>
      <vt:lpstr>Ricardian Theorem</vt:lpstr>
      <vt:lpstr>Specific-Factors Theorem</vt:lpstr>
      <vt:lpstr>Heckscher-Ohlin (HO) Model</vt:lpstr>
      <vt:lpstr>1  Heckscher-Ohlin Model</vt:lpstr>
      <vt:lpstr>PowerPoint Presentation</vt:lpstr>
      <vt:lpstr>Quantity definition of factor abundance</vt:lpstr>
      <vt:lpstr>Capital Intensity: Compare Capital (K) per Worker (L) for Selected US Industries</vt:lpstr>
      <vt:lpstr>Capital Abundance: Compare Capital  per Worker: Selected Countries</vt:lpstr>
      <vt:lpstr>Price definition of factor abundance</vt:lpstr>
      <vt:lpstr>Strong factor abundance assumption</vt:lpstr>
      <vt:lpstr>Heckscher-Ohlin Theorem</vt:lpstr>
      <vt:lpstr>PowerPoint Presentation</vt:lpstr>
      <vt:lpstr>PowerPoint Presentation</vt:lpstr>
      <vt:lpstr>PowerPoint Presentation</vt:lpstr>
      <vt:lpstr>PowerPoint Presentation</vt:lpstr>
      <vt:lpstr>PowerPoint Presentation</vt:lpstr>
      <vt:lpstr>Stolper-Samuelson Theorem</vt:lpstr>
      <vt:lpstr>Factor-Price Equalization (FPE) Theorem</vt:lpstr>
      <vt:lpstr>3  Effects of Trade on Factor Prices</vt:lpstr>
      <vt:lpstr>PowerPoint Presentation</vt:lpstr>
      <vt:lpstr>PowerPoint Presentation</vt:lpstr>
      <vt:lpstr>PowerPoint Presentation</vt:lpstr>
      <vt:lpstr>PowerPoint Presentation</vt:lpstr>
      <vt:lpstr>Factor-Price Equalization?</vt:lpstr>
      <vt:lpstr>Rybczynski Theorem</vt:lpstr>
      <vt:lpstr>Which is the K-intensive industry?</vt:lpstr>
      <vt:lpstr>S is K intensive, T is L intensive</vt:lpstr>
      <vt:lpstr>Rybczynski Theorem</vt:lpstr>
      <vt:lpstr>K increases. S (K int.) expands. S needs more labor. T must contract</vt:lpstr>
      <vt:lpstr>An increase in K in Country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Factor-price Insensitivity</vt:lpstr>
      <vt:lpstr>Factor-price Equalization (FPE)</vt:lpstr>
      <vt:lpstr>Factor-price Equalization (FPE)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 Model – Factor Proportions</dc:title>
  <dc:creator>jde</dc:creator>
  <cp:lastModifiedBy>Andrew Parkes</cp:lastModifiedBy>
  <cp:revision>57</cp:revision>
  <cp:lastPrinted>2016-02-08T21:52:51Z</cp:lastPrinted>
  <dcterms:created xsi:type="dcterms:W3CDTF">2012-02-06T17:12:48Z</dcterms:created>
  <dcterms:modified xsi:type="dcterms:W3CDTF">2018-09-15T17:49:21Z</dcterms:modified>
</cp:coreProperties>
</file>